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79"/>
  </p:notesMasterIdLst>
  <p:sldIdLst>
    <p:sldId id="256" r:id="rId2"/>
    <p:sldId id="366" r:id="rId3"/>
    <p:sldId id="273" r:id="rId4"/>
    <p:sldId id="336" r:id="rId5"/>
    <p:sldId id="373" r:id="rId6"/>
    <p:sldId id="272" r:id="rId7"/>
    <p:sldId id="367" r:id="rId8"/>
    <p:sldId id="337" r:id="rId9"/>
    <p:sldId id="339" r:id="rId10"/>
    <p:sldId id="361" r:id="rId11"/>
    <p:sldId id="346" r:id="rId12"/>
    <p:sldId id="379" r:id="rId13"/>
    <p:sldId id="350" r:id="rId14"/>
    <p:sldId id="434" r:id="rId15"/>
    <p:sldId id="347" r:id="rId16"/>
    <p:sldId id="457" r:id="rId17"/>
    <p:sldId id="458" r:id="rId18"/>
    <p:sldId id="459" r:id="rId19"/>
    <p:sldId id="460" r:id="rId20"/>
    <p:sldId id="461" r:id="rId21"/>
    <p:sldId id="462" r:id="rId22"/>
    <p:sldId id="463" r:id="rId23"/>
    <p:sldId id="464" r:id="rId24"/>
    <p:sldId id="465" r:id="rId25"/>
    <p:sldId id="466" r:id="rId26"/>
    <p:sldId id="467" r:id="rId27"/>
    <p:sldId id="468" r:id="rId28"/>
    <p:sldId id="469" r:id="rId29"/>
    <p:sldId id="302" r:id="rId30"/>
    <p:sldId id="330" r:id="rId31"/>
    <p:sldId id="319" r:id="rId32"/>
    <p:sldId id="320" r:id="rId33"/>
    <p:sldId id="380" r:id="rId34"/>
    <p:sldId id="381" r:id="rId35"/>
    <p:sldId id="382" r:id="rId36"/>
    <p:sldId id="390" r:id="rId37"/>
    <p:sldId id="391" r:id="rId38"/>
    <p:sldId id="392" r:id="rId39"/>
    <p:sldId id="393" r:id="rId40"/>
    <p:sldId id="395" r:id="rId41"/>
    <p:sldId id="396" r:id="rId42"/>
    <p:sldId id="397" r:id="rId43"/>
    <p:sldId id="398" r:id="rId44"/>
    <p:sldId id="399" r:id="rId45"/>
    <p:sldId id="400" r:id="rId46"/>
    <p:sldId id="401" r:id="rId47"/>
    <p:sldId id="403" r:id="rId48"/>
    <p:sldId id="404" r:id="rId49"/>
    <p:sldId id="405" r:id="rId50"/>
    <p:sldId id="406" r:id="rId51"/>
    <p:sldId id="407" r:id="rId52"/>
    <p:sldId id="408" r:id="rId53"/>
    <p:sldId id="409" r:id="rId54"/>
    <p:sldId id="410" r:id="rId55"/>
    <p:sldId id="411" r:id="rId56"/>
    <p:sldId id="413" r:id="rId57"/>
    <p:sldId id="414" r:id="rId58"/>
    <p:sldId id="415" r:id="rId59"/>
    <p:sldId id="416" r:id="rId60"/>
    <p:sldId id="417" r:id="rId61"/>
    <p:sldId id="418" r:id="rId62"/>
    <p:sldId id="419" r:id="rId63"/>
    <p:sldId id="420" r:id="rId64"/>
    <p:sldId id="421" r:id="rId65"/>
    <p:sldId id="422" r:id="rId66"/>
    <p:sldId id="423" r:id="rId67"/>
    <p:sldId id="425" r:id="rId68"/>
    <p:sldId id="426" r:id="rId69"/>
    <p:sldId id="427" r:id="rId70"/>
    <p:sldId id="428" r:id="rId71"/>
    <p:sldId id="455" r:id="rId72"/>
    <p:sldId id="470" r:id="rId73"/>
    <p:sldId id="471" r:id="rId74"/>
    <p:sldId id="472" r:id="rId75"/>
    <p:sldId id="473" r:id="rId76"/>
    <p:sldId id="474" r:id="rId77"/>
    <p:sldId id="456" r:id="rId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77" autoAdjust="0"/>
    <p:restoredTop sz="94667" autoAdjust="0"/>
  </p:normalViewPr>
  <p:slideViewPr>
    <p:cSldViewPr>
      <p:cViewPr>
        <p:scale>
          <a:sx n="78" d="100"/>
          <a:sy n="78" d="100"/>
        </p:scale>
        <p:origin x="-1134" y="21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F5533D-79F1-4733-8638-6E0A69C9DD99}" type="datetimeFigureOut">
              <a:rPr lang="en-US" smtClean="0"/>
              <a:pPr/>
              <a:t>9/15/2013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3E41BA-245E-45AA-ABCE-D83385C78B07}" type="slidenum">
              <a:rPr lang="en-US" smtClean="0"/>
              <a:pPr/>
              <a:t>‹#›</a:t>
            </a:fld>
            <a:endParaRPr lang="en-US" dirty="0"/>
          </a:p>
        </p:txBody>
      </p:sp>
    </p:spTree>
    <p:extLst>
      <p:ext uri="{BB962C8B-B14F-4D97-AF65-F5344CB8AC3E}">
        <p14:creationId xmlns:p14="http://schemas.microsoft.com/office/powerpoint/2010/main" val="3803291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93E41BA-245E-45AA-ABCE-D83385C78B0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A9EB90-1369-487E-A20E-DD5D662B8447}" type="slidenum">
              <a:rPr lang="en-AU"/>
              <a:pPr/>
              <a:t>45</a:t>
            </a:fld>
            <a:endParaRPr lang="en-AU"/>
          </a:p>
        </p:txBody>
      </p:sp>
      <p:sp>
        <p:nvSpPr>
          <p:cNvPr id="994306" name="Rectangle 2"/>
          <p:cNvSpPr>
            <a:spLocks noGrp="1" noRot="1" noChangeAspect="1" noChangeArrowheads="1" noTextEdit="1"/>
          </p:cNvSpPr>
          <p:nvPr>
            <p:ph type="sldImg"/>
          </p:nvPr>
        </p:nvSpPr>
        <p:spPr>
          <a:ln/>
        </p:spPr>
      </p:sp>
      <p:sp>
        <p:nvSpPr>
          <p:cNvPr id="994307" name="Rectangle 3"/>
          <p:cNvSpPr>
            <a:spLocks noGrp="1" noChangeArrowheads="1"/>
          </p:cNvSpPr>
          <p:nvPr>
            <p:ph type="body" idx="1"/>
          </p:nvPr>
        </p:nvSpPr>
        <p:spPr/>
        <p:txBody>
          <a:bodyPr/>
          <a:lstStyle/>
          <a:p>
            <a:r>
              <a:rPr lang="en-AU"/>
              <a:t>At an 8Mtpa operation at Case 2 metal prices, sufficient material could be treated to produce, in aggregate, about 240,000 tonnes of copper in concentrate with 400,000 to 500,000 ounces of recovered gold over a twelve year mine life. </a:t>
            </a:r>
          </a:p>
          <a:p>
            <a:r>
              <a:rPr lang="en-AU"/>
              <a:t>CMS’s capital cost estimate of $330 million indicates that an NPV of about $270 million is possible using Case 2 metal prices and treating 8 million tonnes of ore per annum over a 12-year mine life.  These prices are above long term averages but below current spot.  For potential participants seeking medium term secure supply the mid-range economic model may be attractive. </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93E41BA-245E-45AA-ABCE-D83385C78B07}" type="slidenum">
              <a:rPr lang="en-US" smtClean="0"/>
              <a:pPr/>
              <a:t>47</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93E41BA-245E-45AA-ABCE-D83385C78B07}" type="slidenum">
              <a:rPr lang="en-US" smtClean="0"/>
              <a:pPr/>
              <a:t>56</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a:cs typeface="Arial"/>
              </a:rPr>
              <a:t>Faster track to production with higher head grades at initial 10Mt pit ( I will introduce more in the</a:t>
            </a:r>
            <a:r>
              <a:rPr lang="en-US" baseline="0" dirty="0" smtClean="0">
                <a:latin typeface="Arial"/>
                <a:cs typeface="Arial"/>
              </a:rPr>
              <a:t> next few slides</a:t>
            </a:r>
            <a:r>
              <a:rPr lang="en-US" dirty="0" smtClean="0">
                <a:latin typeface="Arial"/>
                <a:cs typeface="Arial"/>
              </a:rPr>
              <a:t>) at lower initial capital cost</a:t>
            </a:r>
          </a:p>
          <a:p>
            <a:endParaRPr lang="en-AU" dirty="0" smtClean="0">
              <a:latin typeface="Arial"/>
              <a:cs typeface="Arial"/>
            </a:endParaRPr>
          </a:p>
          <a:p>
            <a:pPr algn="l">
              <a:buNone/>
            </a:pPr>
            <a:r>
              <a:rPr lang="en-AU" sz="1200" b="0" dirty="0" smtClean="0">
                <a:latin typeface="Arial"/>
                <a:cs typeface="Arial"/>
              </a:rPr>
              <a:t>Calder Projects Services (CPS) is an Australian owned international consultancy providing Project Management expertise in the fields of Metallurgical plant development and infrastructure associated with mining projects. </a:t>
            </a:r>
          </a:p>
          <a:p>
            <a:pPr algn="l">
              <a:buNone/>
            </a:pPr>
            <a:endParaRPr lang="en-AU" sz="1200" b="0" dirty="0" smtClean="0">
              <a:latin typeface="Arial"/>
              <a:cs typeface="Arial"/>
            </a:endParaRPr>
          </a:p>
          <a:p>
            <a:pPr algn="l">
              <a:buNone/>
            </a:pPr>
            <a:r>
              <a:rPr lang="en-AU" sz="1200" b="0" dirty="0" smtClean="0">
                <a:latin typeface="Arial"/>
                <a:cs typeface="Arial"/>
              </a:rPr>
              <a:t>Founded in 1991 by Jim Calder, Calder Projects Services has provided services for 18 years to many of the well known Australian and International Engineering Consultants and Project Owners including </a:t>
            </a:r>
            <a:r>
              <a:rPr lang="en-AU" sz="1200" b="0" dirty="0" err="1" smtClean="0">
                <a:latin typeface="Arial"/>
                <a:cs typeface="Arial"/>
              </a:rPr>
              <a:t>Bluescope</a:t>
            </a:r>
            <a:r>
              <a:rPr lang="en-AU" sz="1200" b="0" dirty="0" smtClean="0">
                <a:latin typeface="Arial"/>
                <a:cs typeface="Arial"/>
              </a:rPr>
              <a:t> Steel, Egis/CMPS&amp;F,  </a:t>
            </a:r>
            <a:r>
              <a:rPr lang="en-AU" sz="1200" b="0" dirty="0" err="1" smtClean="0">
                <a:latin typeface="Arial"/>
                <a:cs typeface="Arial"/>
              </a:rPr>
              <a:t>Minproc</a:t>
            </a:r>
            <a:r>
              <a:rPr lang="en-AU" sz="1200" b="0" dirty="0" smtClean="0">
                <a:latin typeface="Arial"/>
                <a:cs typeface="Arial"/>
              </a:rPr>
              <a:t> Engineers, Fluor Daniel, Australian Magnesium Corporation, Ivanhoe Mines, Welded Tube Company of America, Citi Gold, </a:t>
            </a:r>
            <a:r>
              <a:rPr lang="en-AU" sz="1200" b="0" dirty="0" err="1" smtClean="0">
                <a:latin typeface="Arial"/>
                <a:cs typeface="Arial"/>
              </a:rPr>
              <a:t>Sinogold</a:t>
            </a:r>
            <a:r>
              <a:rPr lang="en-AU" sz="1200" b="0" dirty="0" smtClean="0">
                <a:latin typeface="Arial"/>
                <a:cs typeface="Arial"/>
              </a:rPr>
              <a:t>,  </a:t>
            </a:r>
            <a:r>
              <a:rPr lang="en-AU" sz="1200" b="0" dirty="0" err="1" smtClean="0">
                <a:latin typeface="Arial"/>
                <a:cs typeface="Arial"/>
              </a:rPr>
              <a:t>Pasminco</a:t>
            </a:r>
            <a:r>
              <a:rPr lang="en-AU" sz="1200" b="0" dirty="0" smtClean="0">
                <a:latin typeface="Arial"/>
                <a:cs typeface="Arial"/>
              </a:rPr>
              <a:t>,  </a:t>
            </a:r>
            <a:r>
              <a:rPr lang="en-AU" sz="1200" b="0" dirty="0" err="1" smtClean="0">
                <a:latin typeface="Arial"/>
                <a:cs typeface="Arial"/>
              </a:rPr>
              <a:t>Comalco</a:t>
            </a:r>
            <a:r>
              <a:rPr lang="en-AU" sz="1200" b="0" dirty="0" smtClean="0">
                <a:latin typeface="Arial"/>
                <a:cs typeface="Arial"/>
              </a:rPr>
              <a:t>,  Conquest and  </a:t>
            </a:r>
            <a:r>
              <a:rPr lang="en-AU" sz="1200" b="0" dirty="0" err="1" smtClean="0">
                <a:latin typeface="Arial"/>
                <a:cs typeface="Arial"/>
              </a:rPr>
              <a:t>Ausenco</a:t>
            </a:r>
            <a:endParaRPr lang="en-AU" sz="1200" b="0" dirty="0" smtClean="0">
              <a:latin typeface="Arial"/>
              <a:cs typeface="Arial"/>
            </a:endParaRPr>
          </a:p>
          <a:p>
            <a:pPr algn="l">
              <a:buNone/>
            </a:pPr>
            <a:endParaRPr lang="en-AU" sz="1200" b="0" dirty="0" smtClean="0">
              <a:latin typeface="Arial"/>
              <a:cs typeface="Arial"/>
            </a:endParaRPr>
          </a:p>
          <a:p>
            <a:pPr>
              <a:buNone/>
            </a:pPr>
            <a:r>
              <a:rPr lang="en-US" sz="800" kern="1200" dirty="0" smtClean="0">
                <a:solidFill>
                  <a:schemeClr val="tx1"/>
                </a:solidFill>
                <a:effectLst/>
                <a:latin typeface="Arial"/>
                <a:ea typeface="+mn-ea"/>
                <a:cs typeface="Arial"/>
              </a:rPr>
              <a:t>Core samples from the last round of metallurgical drilling are undergoing testing at </a:t>
            </a:r>
            <a:r>
              <a:rPr lang="en-US" sz="800" kern="1200" dirty="0" err="1" smtClean="0">
                <a:solidFill>
                  <a:schemeClr val="tx1"/>
                </a:solidFill>
                <a:effectLst/>
                <a:latin typeface="Arial"/>
                <a:ea typeface="+mn-ea"/>
                <a:cs typeface="Arial"/>
              </a:rPr>
              <a:t>Metcon</a:t>
            </a:r>
            <a:r>
              <a:rPr lang="en-US" sz="800" kern="1200" dirty="0" smtClean="0">
                <a:solidFill>
                  <a:schemeClr val="tx1"/>
                </a:solidFill>
                <a:effectLst/>
                <a:latin typeface="Arial"/>
                <a:ea typeface="+mn-ea"/>
                <a:cs typeface="Arial"/>
              </a:rPr>
              <a:t> Laboratories in Sydney.</a:t>
            </a:r>
          </a:p>
          <a:p>
            <a:pPr>
              <a:buNone/>
            </a:pPr>
            <a:endParaRPr lang="en-US" sz="800" kern="1200" dirty="0" smtClean="0">
              <a:solidFill>
                <a:schemeClr val="tx1"/>
              </a:solidFill>
              <a:effectLst/>
              <a:latin typeface="Arial"/>
              <a:ea typeface="+mn-ea"/>
              <a:cs typeface="Arial"/>
            </a:endParaRPr>
          </a:p>
          <a:p>
            <a:pPr>
              <a:buNone/>
            </a:pPr>
            <a:r>
              <a:rPr lang="en-US" sz="800" kern="1200" dirty="0" smtClean="0">
                <a:solidFill>
                  <a:schemeClr val="tx1"/>
                </a:solidFill>
                <a:effectLst/>
                <a:latin typeface="Arial"/>
                <a:ea typeface="+mn-ea"/>
                <a:cs typeface="Arial"/>
              </a:rPr>
              <a:t>No definitive results have yet been obtained but recoveries, at this early stage, remain low. It is anticipated that the iterative process of testing will, in time, yield higher recoveries, more typical of normal porphyry copper recovery levels. </a:t>
            </a:r>
            <a:endParaRPr lang="en-AU" sz="800" kern="1200" dirty="0" smtClean="0">
              <a:solidFill>
                <a:schemeClr val="tx1"/>
              </a:solidFill>
              <a:effectLst/>
              <a:latin typeface="Arial"/>
              <a:ea typeface="+mn-ea"/>
              <a:cs typeface="Arial"/>
            </a:endParaRPr>
          </a:p>
          <a:p>
            <a:pPr algn="l">
              <a:buNone/>
            </a:pPr>
            <a:endParaRPr lang="en-AU" b="0" dirty="0">
              <a:latin typeface="Arial"/>
              <a:cs typeface="Arial"/>
            </a:endParaRPr>
          </a:p>
        </p:txBody>
      </p:sp>
      <p:sp>
        <p:nvSpPr>
          <p:cNvPr id="4" name="Slide Number Placeholder 3"/>
          <p:cNvSpPr>
            <a:spLocks noGrp="1"/>
          </p:cNvSpPr>
          <p:nvPr>
            <p:ph type="sldNum" sz="quarter" idx="10"/>
          </p:nvPr>
        </p:nvSpPr>
        <p:spPr/>
        <p:txBody>
          <a:bodyPr/>
          <a:lstStyle/>
          <a:p>
            <a:fld id="{CE6716C4-288E-4DAC-8FF1-B22195EDC1C3}" type="slidenum">
              <a:rPr lang="en-AU" smtClean="0"/>
              <a:pPr/>
              <a:t>59</a:t>
            </a:fld>
            <a:endParaRPr lang="en-AU"/>
          </a:p>
        </p:txBody>
      </p:sp>
    </p:spTree>
    <p:extLst>
      <p:ext uri="{BB962C8B-B14F-4D97-AF65-F5344CB8AC3E}">
        <p14:creationId xmlns:p14="http://schemas.microsoft.com/office/powerpoint/2010/main" val="17528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93E41BA-245E-45AA-ABCE-D83385C78B07}" type="slidenum">
              <a:rPr lang="en-US" smtClean="0"/>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93E41BA-245E-45AA-ABCE-D83385C78B07}"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9A76B5E-E327-4634-B34C-E85FE6EEC880}" type="slidenum">
              <a:rPr lang="en-AU"/>
              <a:pPr>
                <a:defRPr/>
              </a:pPr>
              <a:t>5</a:t>
            </a:fld>
            <a:endParaRPr lang="en-AU" dirty="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r>
              <a:rPr lang="en-AU" dirty="0" smtClean="0"/>
              <a:t>Copper Hill is very well placed in regard to infrastructure; it lies 5 km north of Molong (pop. 2,000), and the towns of Orange (pop. 40,000) and Wellington (pop. 10,000) lie 40 km southeast and 60 km north respectively.  A large percentage of the workforce is likely to come from these and other nearby towns and from rural properties in the district.</a:t>
            </a:r>
            <a:r>
              <a:rPr lang="en-US" dirty="0" smtClean="0"/>
              <a:t> </a:t>
            </a:r>
            <a:endParaRPr lang="en-AU" dirty="0" smtClean="0"/>
          </a:p>
          <a:p>
            <a:endParaRPr lang="en-AU" dirty="0" smtClean="0"/>
          </a:p>
          <a:p>
            <a:r>
              <a:rPr lang="en-AU" dirty="0" smtClean="0"/>
              <a:t>The Mitchell Highway is a primary highway from Orange which passes beside Copper Hill before continuing north to Wellington and Dubbo. Driving time from Sydney to Copper Hill is less than four hours.</a:t>
            </a:r>
          </a:p>
          <a:p>
            <a:r>
              <a:rPr lang="en-AU" dirty="0" smtClean="0"/>
              <a:t>The former Orange to Dubbo railway line now terminates on the western side of Copper Hill.  The track is 80 lb, suitable for low-speed, high axle-weight use with in-bound construction materials and outbound concentrate trucks able to join the main Australian east-west rail line at Molong. </a:t>
            </a:r>
          </a:p>
          <a:p>
            <a:r>
              <a:rPr lang="en-AU" dirty="0" smtClean="0"/>
              <a:t>A 132kv power sub-station lies on the eastern outskirts of Molong, only 4.5 km from Copper Hill.  The transmission grid in the region currently has available capacity. </a:t>
            </a: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93E41BA-245E-45AA-ABCE-D83385C78B07}" type="slidenum">
              <a:rPr lang="en-US" smtClean="0"/>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93E41BA-245E-45AA-ABCE-D83385C78B07}" type="slidenum">
              <a:rPr lang="en-US" smtClean="0"/>
              <a:pPr/>
              <a:t>8</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BA38D3-8B4E-4071-B345-398F053B43A2}" type="slidenum">
              <a:rPr lang="en-AU"/>
              <a:pPr/>
              <a:t>42</a:t>
            </a:fld>
            <a:endParaRPr lang="en-AU"/>
          </a:p>
        </p:txBody>
      </p:sp>
      <p:sp>
        <p:nvSpPr>
          <p:cNvPr id="945154" name="Rectangle 2"/>
          <p:cNvSpPr>
            <a:spLocks noGrp="1" noRot="1" noChangeAspect="1" noChangeArrowheads="1" noTextEdit="1"/>
          </p:cNvSpPr>
          <p:nvPr>
            <p:ph type="sldImg"/>
          </p:nvPr>
        </p:nvSpPr>
        <p:spPr>
          <a:ln/>
        </p:spPr>
      </p:sp>
      <p:sp>
        <p:nvSpPr>
          <p:cNvPr id="945155" name="Rectangle 3"/>
          <p:cNvSpPr>
            <a:spLocks noGrp="1" noChangeArrowheads="1"/>
          </p:cNvSpPr>
          <p:nvPr>
            <p:ph type="body" idx="1"/>
          </p:nvPr>
        </p:nvSpPr>
        <p:spPr/>
        <p:txBody>
          <a:bodyPr/>
          <a:lstStyle/>
          <a:p>
            <a:r>
              <a:rPr lang="en-AU" dirty="0"/>
              <a:t>At an 8Mtpa operation at Case 2 metal prices, sufficient material could be treated to produce, in aggregate, about 240,000 tonnes of copper in concentrate with 400,000 to 500,000 ounces of recovered gold over a twelve year mine life. </a:t>
            </a:r>
          </a:p>
          <a:p>
            <a:r>
              <a:rPr lang="en-AU" dirty="0"/>
              <a:t>CMS’s capital cost estimate of $330 million indicates that an NPV of about $270 million is possible using Case 2 metal prices and treating 8 million tonnes of ore per annum over a 12-year mine life.  These prices are above long term averages but below current spot.  For potential participants seeking medium term secure supply the mid-range economic model may be attractive. </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F5A9FB-82BF-488A-BDD2-5C0A5A1842C1}" type="slidenum">
              <a:rPr lang="en-AU"/>
              <a:pPr/>
              <a:t>43</a:t>
            </a:fld>
            <a:endParaRPr lang="en-AU"/>
          </a:p>
        </p:txBody>
      </p:sp>
      <p:sp>
        <p:nvSpPr>
          <p:cNvPr id="1041410" name="Rectangle 2"/>
          <p:cNvSpPr>
            <a:spLocks noGrp="1" noRot="1" noChangeAspect="1" noChangeArrowheads="1" noTextEdit="1"/>
          </p:cNvSpPr>
          <p:nvPr>
            <p:ph type="sldImg"/>
          </p:nvPr>
        </p:nvSpPr>
        <p:spPr>
          <a:ln/>
        </p:spPr>
      </p:sp>
      <p:sp>
        <p:nvSpPr>
          <p:cNvPr id="1041411" name="Rectangle 3"/>
          <p:cNvSpPr>
            <a:spLocks noGrp="1" noChangeArrowheads="1"/>
          </p:cNvSpPr>
          <p:nvPr>
            <p:ph type="body" idx="1"/>
          </p:nvPr>
        </p:nvSpPr>
        <p:spPr/>
        <p:txBody>
          <a:bodyPr/>
          <a:lstStyle/>
          <a:p>
            <a:r>
              <a:rPr lang="en-AU"/>
              <a:t>At an 8Mtpa operation at Case 2 metal prices, sufficient material could be treated to produce, in aggregate, about 240,000 tonnes of copper in concentrate with 400,000 to 500,000 ounces of recovered gold over a twelve year mine life. </a:t>
            </a:r>
          </a:p>
          <a:p>
            <a:r>
              <a:rPr lang="en-AU"/>
              <a:t>CMS’s capital cost estimate of $330 million indicates that an NPV of about $270 million is possible using Case 2 metal prices and treating 8 million tonnes of ore per annum over a 12-year mine life.  These prices are above long term averages but below current spot.  For potential participants seeking medium term secure supply the mid-range economic model may be attractive. </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D6A6DE-D22C-4241-8D44-DE8299BD501A}" type="slidenum">
              <a:rPr lang="en-AU"/>
              <a:pPr/>
              <a:t>44</a:t>
            </a:fld>
            <a:endParaRPr lang="en-AU"/>
          </a:p>
        </p:txBody>
      </p:sp>
      <p:sp>
        <p:nvSpPr>
          <p:cNvPr id="1043458" name="Rectangle 2"/>
          <p:cNvSpPr>
            <a:spLocks noGrp="1" noRot="1" noChangeAspect="1" noChangeArrowheads="1" noTextEdit="1"/>
          </p:cNvSpPr>
          <p:nvPr>
            <p:ph type="sldImg"/>
          </p:nvPr>
        </p:nvSpPr>
        <p:spPr>
          <a:ln/>
        </p:spPr>
      </p:sp>
      <p:sp>
        <p:nvSpPr>
          <p:cNvPr id="1043459" name="Rectangle 3"/>
          <p:cNvSpPr>
            <a:spLocks noGrp="1" noChangeArrowheads="1"/>
          </p:cNvSpPr>
          <p:nvPr>
            <p:ph type="body" idx="1"/>
          </p:nvPr>
        </p:nvSpPr>
        <p:spPr/>
        <p:txBody>
          <a:bodyPr/>
          <a:lstStyle/>
          <a:p>
            <a:r>
              <a:rPr lang="en-AU"/>
              <a:t>Metallurgical test work by Metcon Laboratories has advanced using average grade samples from 16 core holes widely spread throughout the deposit.  Copper recoveries of about 85% are achievable but, in order to create a +25% copper concentrate, gold-bearing pyrite is removed as tails thus reducing gold recoveries to about 50%.  Gold recoveries may be improved with the addition of a CIL recovery circuit to treat the pyrite floated off. </a:t>
            </a:r>
          </a:p>
          <a:p>
            <a:r>
              <a:rPr lang="en-AU"/>
              <a:t>The Copper Hill bulk mineralisation has a low ball-mill bond work index of 17.3 which is expected to reduce residence time in the mill yielding savings in processing costs.</a:t>
            </a:r>
          </a:p>
          <a:p>
            <a:r>
              <a:rPr lang="en-AU"/>
              <a:t>Copper Hill copper concentrate contains no deleterious elements. </a:t>
            </a:r>
          </a:p>
          <a:p>
            <a:endParaRPr lang="en-AU"/>
          </a:p>
          <a:p>
            <a:r>
              <a:rPr lang="en-AU"/>
              <a:t>Maximising the return from the existing resource may be possible if all sulphides can be floated, roasted and cathode copper produced by SX/EW and gold bullion by CIL. Roaster SO2 will be captured to produce H2SO4 for leaching and sale and granulated calcine (Fe2O3) should find a ready market </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80D77F-0961-495E-B97C-B99758DBD32D}" type="datetimeFigureOut">
              <a:rPr lang="en-US" smtClean="0"/>
              <a:pPr/>
              <a:t>9/15/2013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22104F-6C8F-4ECA-81EE-3DCB887C0DEE}"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80D77F-0961-495E-B97C-B99758DBD32D}" type="datetimeFigureOut">
              <a:rPr lang="en-US" smtClean="0"/>
              <a:pPr/>
              <a:t>9/15/2013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22104F-6C8F-4ECA-81EE-3DCB887C0DEE}"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80D77F-0961-495E-B97C-B99758DBD32D}" type="datetimeFigureOut">
              <a:rPr lang="en-US" smtClean="0"/>
              <a:pPr/>
              <a:t>9/15/2013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22104F-6C8F-4ECA-81EE-3DCB887C0DEE}"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80D77F-0961-495E-B97C-B99758DBD32D}" type="datetimeFigureOut">
              <a:rPr lang="en-US" smtClean="0"/>
              <a:pPr/>
              <a:t>9/15/2013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22104F-6C8F-4ECA-81EE-3DCB887C0DEE}"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80D77F-0961-495E-B97C-B99758DBD32D}" type="datetimeFigureOut">
              <a:rPr lang="en-US" smtClean="0"/>
              <a:pPr/>
              <a:t>9/15/2013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22104F-6C8F-4ECA-81EE-3DCB887C0DEE}"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80D77F-0961-495E-B97C-B99758DBD32D}" type="datetimeFigureOut">
              <a:rPr lang="en-US" smtClean="0"/>
              <a:pPr/>
              <a:t>9/15/2013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22104F-6C8F-4ECA-81EE-3DCB887C0DEE}"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80D77F-0961-495E-B97C-B99758DBD32D}" type="datetimeFigureOut">
              <a:rPr lang="en-US" smtClean="0"/>
              <a:pPr/>
              <a:t>9/15/2013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222104F-6C8F-4ECA-81EE-3DCB887C0DEE}"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80D77F-0961-495E-B97C-B99758DBD32D}" type="datetimeFigureOut">
              <a:rPr lang="en-US" smtClean="0"/>
              <a:pPr/>
              <a:t>9/15/2013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222104F-6C8F-4ECA-81EE-3DCB887C0DE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80D77F-0961-495E-B97C-B99758DBD32D}" type="datetimeFigureOut">
              <a:rPr lang="en-US" smtClean="0"/>
              <a:pPr/>
              <a:t>9/15/2013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22104F-6C8F-4ECA-81EE-3DCB887C0DE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80D77F-0961-495E-B97C-B99758DBD32D}" type="datetimeFigureOut">
              <a:rPr lang="en-US" smtClean="0"/>
              <a:pPr/>
              <a:t>9/15/2013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22104F-6C8F-4ECA-81EE-3DCB887C0DE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80D77F-0961-495E-B97C-B99758DBD32D}" type="datetimeFigureOut">
              <a:rPr lang="en-US" smtClean="0"/>
              <a:pPr/>
              <a:t>9/15/2013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22104F-6C8F-4ECA-81EE-3DCB887C0DEE}"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80D77F-0961-495E-B97C-B99758DBD32D}" type="datetimeFigureOut">
              <a:rPr lang="en-US" smtClean="0"/>
              <a:pPr/>
              <a:t>9/15/2013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22104F-6C8F-4ECA-81EE-3DCB887C0DE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 Id="rId5" Type="http://schemas.openxmlformats.org/officeDocument/2006/relationships/image" Target="../media/image51.jpeg"/><Relationship Id="rId4" Type="http://schemas.openxmlformats.org/officeDocument/2006/relationships/image" Target="../media/image50.jpeg"/></Relationships>
</file>

<file path=ppt/slides/_rels/slide5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7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7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28" y="332656"/>
            <a:ext cx="8568952" cy="4680520"/>
          </a:xfrm>
        </p:spPr>
        <p:txBody>
          <a:bodyPr>
            <a:normAutofit fontScale="90000"/>
          </a:bodyPr>
          <a:lstStyle/>
          <a:p>
            <a:r>
              <a:rPr lang="en-AU" sz="3600" dirty="0" smtClean="0"/>
              <a:t/>
            </a:r>
            <a:br>
              <a:rPr lang="en-AU" sz="3600" dirty="0" smtClean="0"/>
            </a:br>
            <a:r>
              <a:rPr lang="en-AU" sz="3600" dirty="0" smtClean="0"/>
              <a:t/>
            </a:r>
            <a:br>
              <a:rPr lang="en-AU" sz="3600" dirty="0" smtClean="0"/>
            </a:br>
            <a:r>
              <a:rPr lang="en-AU" sz="3600" dirty="0" smtClean="0"/>
              <a:t/>
            </a:r>
            <a:br>
              <a:rPr lang="en-AU" sz="3600" dirty="0" smtClean="0"/>
            </a:br>
            <a:r>
              <a:rPr lang="en-AU" sz="4000" b="1" dirty="0" smtClean="0">
                <a:solidFill>
                  <a:srgbClr val="008000"/>
                </a:solidFill>
              </a:rPr>
              <a:t>Golden Cross Resources</a:t>
            </a:r>
            <a:br>
              <a:rPr lang="en-AU" sz="4000" b="1" dirty="0" smtClean="0">
                <a:solidFill>
                  <a:srgbClr val="008000"/>
                </a:solidFill>
              </a:rPr>
            </a:br>
            <a:r>
              <a:rPr lang="en-AU" sz="4000" b="1" dirty="0" smtClean="0">
                <a:solidFill>
                  <a:srgbClr val="008000"/>
                </a:solidFill>
              </a:rPr>
              <a:t>COPPER HILL PORPHYRY Cu-Au DEPOSITS</a:t>
            </a:r>
            <a:br>
              <a:rPr lang="en-AU" sz="4000" b="1" dirty="0" smtClean="0">
                <a:solidFill>
                  <a:srgbClr val="008000"/>
                </a:solidFill>
              </a:rPr>
            </a:br>
            <a:r>
              <a:rPr lang="en-AU" sz="4000" b="1" dirty="0" smtClean="0">
                <a:solidFill>
                  <a:srgbClr val="008000"/>
                </a:solidFill>
              </a:rPr>
              <a:t>MINES &amp; WINES TOUR </a:t>
            </a:r>
            <a:br>
              <a:rPr lang="en-AU" sz="4000" b="1" dirty="0" smtClean="0">
                <a:solidFill>
                  <a:srgbClr val="008000"/>
                </a:solidFill>
              </a:rPr>
            </a:br>
            <a:r>
              <a:rPr lang="en-AU" sz="3600" dirty="0" smtClean="0"/>
              <a:t/>
            </a:r>
            <a:br>
              <a:rPr lang="en-AU" sz="3600" dirty="0" smtClean="0"/>
            </a:br>
            <a:r>
              <a:rPr lang="en-AU" sz="3600" dirty="0" smtClean="0"/>
              <a:t/>
            </a:r>
            <a:br>
              <a:rPr lang="en-AU" sz="3600" dirty="0" smtClean="0"/>
            </a:br>
            <a:r>
              <a:rPr lang="en-AU" sz="2700" dirty="0" smtClean="0"/>
              <a:t>Coppervale – Wednesday 11</a:t>
            </a:r>
            <a:r>
              <a:rPr lang="en-AU" sz="2700" baseline="30000" dirty="0" smtClean="0"/>
              <a:t>th</a:t>
            </a:r>
            <a:r>
              <a:rPr lang="en-AU" sz="2700" dirty="0" smtClean="0"/>
              <a:t> September 2013</a:t>
            </a:r>
            <a:endParaRPr lang="en-US" sz="2700" dirty="0"/>
          </a:p>
        </p:txBody>
      </p:sp>
      <p:sp>
        <p:nvSpPr>
          <p:cNvPr id="3" name="Subtitle 2"/>
          <p:cNvSpPr>
            <a:spLocks noGrp="1"/>
          </p:cNvSpPr>
          <p:nvPr>
            <p:ph type="subTitle" idx="1"/>
          </p:nvPr>
        </p:nvSpPr>
        <p:spPr>
          <a:xfrm>
            <a:off x="1371600" y="3573016"/>
            <a:ext cx="6440760" cy="2952328"/>
          </a:xfrm>
        </p:spPr>
        <p:txBody>
          <a:bodyPr>
            <a:normAutofit fontScale="92500" lnSpcReduction="10000"/>
          </a:bodyPr>
          <a:lstStyle/>
          <a:p>
            <a:endParaRPr lang="en-US" dirty="0" smtClean="0"/>
          </a:p>
          <a:p>
            <a:endParaRPr lang="en-US" sz="2400" b="1" dirty="0" smtClean="0"/>
          </a:p>
          <a:p>
            <a:endParaRPr lang="en-US" sz="2400" b="1" dirty="0" smtClean="0"/>
          </a:p>
          <a:p>
            <a:endParaRPr lang="en-US" sz="2400" b="1" dirty="0" smtClean="0"/>
          </a:p>
          <a:p>
            <a:r>
              <a:rPr lang="en-US" sz="2400" b="1" dirty="0" smtClean="0"/>
              <a:t>Kim Stanton-Cook </a:t>
            </a:r>
          </a:p>
          <a:p>
            <a:r>
              <a:rPr lang="en-US" sz="2400" b="1" dirty="0" smtClean="0"/>
              <a:t>GCR Managing Director</a:t>
            </a:r>
          </a:p>
          <a:p>
            <a:r>
              <a:rPr lang="en-US" sz="2400" b="1" dirty="0" smtClean="0"/>
              <a:t> </a:t>
            </a:r>
          </a:p>
          <a:p>
            <a:endParaRPr lang="en-US" dirty="0" smtClean="0"/>
          </a:p>
        </p:txBody>
      </p:sp>
      <p:pic>
        <p:nvPicPr>
          <p:cNvPr id="4" name="Picture 3" descr="GCR Logo [Stamp].jpg"/>
          <p:cNvPicPr>
            <a:picLocks noChangeAspect="1"/>
          </p:cNvPicPr>
          <p:nvPr/>
        </p:nvPicPr>
        <p:blipFill>
          <a:blip r:embed="rId3" cstate="print"/>
          <a:stretch>
            <a:fillRect/>
          </a:stretch>
        </p:blipFill>
        <p:spPr>
          <a:xfrm>
            <a:off x="3491880" y="332656"/>
            <a:ext cx="1872208" cy="123636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9537" y="3633592"/>
            <a:ext cx="1654551" cy="79208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45338" y="676274"/>
            <a:ext cx="9037299" cy="6181726"/>
          </a:xfrm>
          <a:prstGeom prst="rect">
            <a:avLst/>
          </a:prstGeom>
          <a:noFill/>
          <a:ln w="9525">
            <a:noFill/>
            <a:miter lim="800000"/>
            <a:headEnd/>
            <a:tailEnd/>
          </a:ln>
        </p:spPr>
      </p:pic>
      <p:sp>
        <p:nvSpPr>
          <p:cNvPr id="5" name="TextBox 4"/>
          <p:cNvSpPr txBox="1"/>
          <p:nvPr/>
        </p:nvSpPr>
        <p:spPr>
          <a:xfrm>
            <a:off x="1403648" y="188640"/>
            <a:ext cx="4438972" cy="523220"/>
          </a:xfrm>
          <a:prstGeom prst="rect">
            <a:avLst/>
          </a:prstGeom>
          <a:noFill/>
        </p:spPr>
        <p:txBody>
          <a:bodyPr wrap="none" rtlCol="0">
            <a:spAutoFit/>
          </a:bodyPr>
          <a:lstStyle/>
          <a:p>
            <a:r>
              <a:rPr lang="en-US" sz="2800" b="1" dirty="0" smtClean="0"/>
              <a:t>Copper Hill IP - Chargeability</a:t>
            </a:r>
            <a:endParaRPr lang="en-AU" sz="2800" b="1" dirty="0"/>
          </a:p>
        </p:txBody>
      </p:sp>
      <p:cxnSp>
        <p:nvCxnSpPr>
          <p:cNvPr id="6" name="Straight Arrow Connector 5"/>
          <p:cNvCxnSpPr/>
          <p:nvPr/>
        </p:nvCxnSpPr>
        <p:spPr>
          <a:xfrm>
            <a:off x="1907704" y="5805264"/>
            <a:ext cx="792088"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10800000">
            <a:off x="683568" y="5805264"/>
            <a:ext cx="792088"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403648" y="5589240"/>
            <a:ext cx="648072" cy="369332"/>
          </a:xfrm>
          <a:prstGeom prst="rect">
            <a:avLst/>
          </a:prstGeom>
          <a:noFill/>
        </p:spPr>
        <p:txBody>
          <a:bodyPr wrap="square" rtlCol="0">
            <a:spAutoFit/>
          </a:bodyPr>
          <a:lstStyle/>
          <a:p>
            <a:r>
              <a:rPr lang="en-US" dirty="0" smtClean="0"/>
              <a:t>2km</a:t>
            </a:r>
            <a:endParaRPr lang="en-AU"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0" y="692696"/>
            <a:ext cx="8912109" cy="5948833"/>
          </a:xfrm>
          <a:prstGeom prst="rect">
            <a:avLst/>
          </a:prstGeom>
          <a:noFill/>
          <a:ln w="9525">
            <a:noFill/>
            <a:miter lim="800000"/>
            <a:headEnd/>
            <a:tailEnd/>
          </a:ln>
          <a:effectLst/>
        </p:spPr>
      </p:pic>
      <p:sp>
        <p:nvSpPr>
          <p:cNvPr id="3" name="TextBox 2"/>
          <p:cNvSpPr txBox="1"/>
          <p:nvPr/>
        </p:nvSpPr>
        <p:spPr>
          <a:xfrm>
            <a:off x="395536" y="188640"/>
            <a:ext cx="6336704" cy="461665"/>
          </a:xfrm>
          <a:prstGeom prst="rect">
            <a:avLst/>
          </a:prstGeom>
          <a:noFill/>
        </p:spPr>
        <p:txBody>
          <a:bodyPr wrap="square" rtlCol="0">
            <a:spAutoFit/>
          </a:bodyPr>
          <a:lstStyle/>
          <a:p>
            <a:r>
              <a:rPr lang="en-US" sz="2400" b="1" dirty="0" smtClean="0"/>
              <a:t>Greg Corbett’s Evolving Porphyries</a:t>
            </a:r>
            <a:endParaRPr lang="en-AU" sz="2400"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6712"/>
            <a:ext cx="8229600" cy="5760640"/>
          </a:xfrm>
        </p:spPr>
        <p:txBody>
          <a:bodyPr>
            <a:normAutofit fontScale="55000" lnSpcReduction="20000"/>
          </a:bodyPr>
          <a:lstStyle/>
          <a:p>
            <a:r>
              <a:rPr lang="en-AU" b="1" dirty="0">
                <a:latin typeface="Arial" pitchFamily="34" charset="0"/>
                <a:cs typeface="Arial" pitchFamily="34" charset="0"/>
              </a:rPr>
              <a:t>Vein </a:t>
            </a:r>
            <a:r>
              <a:rPr lang="en-AU" b="1" dirty="0" smtClean="0">
                <a:latin typeface="Arial" pitchFamily="34" charset="0"/>
                <a:cs typeface="Arial" pitchFamily="34" charset="0"/>
              </a:rPr>
              <a:t>styles  -  adapted from Greg Corbett’s Copper Hill Report </a:t>
            </a:r>
          </a:p>
          <a:p>
            <a:endParaRPr lang="en-AU" b="1" dirty="0">
              <a:latin typeface="Arial" pitchFamily="34" charset="0"/>
              <a:cs typeface="Arial" pitchFamily="34" charset="0"/>
            </a:endParaRPr>
          </a:p>
          <a:p>
            <a:r>
              <a:rPr lang="en-AU" dirty="0">
                <a:latin typeface="Arial" pitchFamily="34" charset="0"/>
                <a:cs typeface="Arial" pitchFamily="34" charset="0"/>
              </a:rPr>
              <a:t>Various veins are characterised as different styles described in the geological literature for porphyry Cu-Au deposits as:</a:t>
            </a:r>
          </a:p>
          <a:p>
            <a:pPr marL="0" indent="0">
              <a:buNone/>
            </a:pPr>
            <a:r>
              <a:rPr lang="en-AU" dirty="0">
                <a:latin typeface="Arial" pitchFamily="34" charset="0"/>
                <a:cs typeface="Arial" pitchFamily="34" charset="0"/>
              </a:rPr>
              <a:t> </a:t>
            </a:r>
          </a:p>
          <a:p>
            <a:r>
              <a:rPr lang="en-AU" u="sng" dirty="0" smtClean="0">
                <a:latin typeface="Arial" pitchFamily="34" charset="0"/>
                <a:cs typeface="Arial" pitchFamily="34" charset="0"/>
              </a:rPr>
              <a:t>M veins</a:t>
            </a:r>
            <a:r>
              <a:rPr lang="en-AU" dirty="0" smtClean="0">
                <a:latin typeface="Arial" pitchFamily="34" charset="0"/>
                <a:cs typeface="Arial" pitchFamily="34" charset="0"/>
              </a:rPr>
              <a:t>: laminated veins, crystalline </a:t>
            </a:r>
            <a:r>
              <a:rPr lang="en-AU" dirty="0">
                <a:latin typeface="Arial" pitchFamily="34" charset="0"/>
                <a:cs typeface="Arial" pitchFamily="34" charset="0"/>
              </a:rPr>
              <a:t>quartz with magnetite separating quartz laminations and within the quartz along with pyrite, chalcopyrite and </a:t>
            </a:r>
            <a:r>
              <a:rPr lang="en-AU" dirty="0" smtClean="0">
                <a:latin typeface="Arial" pitchFamily="34" charset="0"/>
                <a:cs typeface="Arial" pitchFamily="34" charset="0"/>
              </a:rPr>
              <a:t>bornite. Interpreted </a:t>
            </a:r>
            <a:r>
              <a:rPr lang="en-AU" dirty="0">
                <a:latin typeface="Arial" pitchFamily="34" charset="0"/>
                <a:cs typeface="Arial" pitchFamily="34" charset="0"/>
              </a:rPr>
              <a:t>to have formed late in the cooling history of intrusions in association with potassic alteration. They are most common close to intrusion margins and not within adjacent wall rocks.</a:t>
            </a:r>
          </a:p>
          <a:p>
            <a:pPr marL="0" indent="0">
              <a:buNone/>
            </a:pPr>
            <a:r>
              <a:rPr lang="en-AU" dirty="0">
                <a:latin typeface="Arial" pitchFamily="34" charset="0"/>
                <a:cs typeface="Arial" pitchFamily="34" charset="0"/>
              </a:rPr>
              <a:t> </a:t>
            </a:r>
          </a:p>
          <a:p>
            <a:r>
              <a:rPr lang="en-AU" u="sng" dirty="0">
                <a:latin typeface="Arial" pitchFamily="34" charset="0"/>
                <a:cs typeface="Arial" pitchFamily="34" charset="0"/>
              </a:rPr>
              <a:t>B </a:t>
            </a:r>
            <a:r>
              <a:rPr lang="en-AU" u="sng" dirty="0" smtClean="0">
                <a:latin typeface="Arial" pitchFamily="34" charset="0"/>
                <a:cs typeface="Arial" pitchFamily="34" charset="0"/>
              </a:rPr>
              <a:t>veins: </a:t>
            </a:r>
            <a:r>
              <a:rPr lang="en-AU" dirty="0" smtClean="0">
                <a:latin typeface="Arial" pitchFamily="34" charset="0"/>
                <a:cs typeface="Arial" pitchFamily="34" charset="0"/>
              </a:rPr>
              <a:t> </a:t>
            </a:r>
            <a:r>
              <a:rPr lang="en-AU" dirty="0">
                <a:latin typeface="Arial" pitchFamily="34" charset="0"/>
                <a:cs typeface="Arial" pitchFamily="34" charset="0"/>
              </a:rPr>
              <a:t>random stockwork or linear sheeted veins characterised by central inwardly terminated comb </a:t>
            </a:r>
            <a:r>
              <a:rPr lang="en-AU" dirty="0" smtClean="0">
                <a:latin typeface="Arial" pitchFamily="34" charset="0"/>
                <a:cs typeface="Arial" pitchFamily="34" charset="0"/>
              </a:rPr>
              <a:t>quartz or </a:t>
            </a:r>
            <a:r>
              <a:rPr lang="en-AU" dirty="0">
                <a:latin typeface="Arial" pitchFamily="34" charset="0"/>
                <a:cs typeface="Arial" pitchFamily="34" charset="0"/>
              </a:rPr>
              <a:t>crystalline </a:t>
            </a:r>
            <a:r>
              <a:rPr lang="en-AU" dirty="0" smtClean="0">
                <a:latin typeface="Arial" pitchFamily="34" charset="0"/>
                <a:cs typeface="Arial" pitchFamily="34" charset="0"/>
              </a:rPr>
              <a:t>quartz. Alteration </a:t>
            </a:r>
            <a:r>
              <a:rPr lang="en-AU" dirty="0">
                <a:latin typeface="Arial" pitchFamily="34" charset="0"/>
                <a:cs typeface="Arial" pitchFamily="34" charset="0"/>
              </a:rPr>
              <a:t>selvages may be either </a:t>
            </a:r>
            <a:r>
              <a:rPr lang="en-AU" dirty="0" err="1">
                <a:latin typeface="Arial" pitchFamily="34" charset="0"/>
                <a:cs typeface="Arial" pitchFamily="34" charset="0"/>
              </a:rPr>
              <a:t>prograde</a:t>
            </a:r>
            <a:r>
              <a:rPr lang="en-AU" dirty="0">
                <a:latin typeface="Arial" pitchFamily="34" charset="0"/>
                <a:cs typeface="Arial" pitchFamily="34" charset="0"/>
              </a:rPr>
              <a:t> (</a:t>
            </a:r>
            <a:r>
              <a:rPr lang="en-AU" dirty="0" err="1">
                <a:latin typeface="Arial" pitchFamily="34" charset="0"/>
                <a:cs typeface="Arial" pitchFamily="34" charset="0"/>
              </a:rPr>
              <a:t>Kfeldspar</a:t>
            </a:r>
            <a:r>
              <a:rPr lang="en-AU" dirty="0">
                <a:latin typeface="Arial" pitchFamily="34" charset="0"/>
                <a:cs typeface="Arial" pitchFamily="34" charset="0"/>
              </a:rPr>
              <a:t>) or retrograde (sericite). Importantly the central open vein portions are commonly filled with later sulphides such as pyrite or chalcopyrite, and gangue such as carbonate. </a:t>
            </a:r>
            <a:endParaRPr lang="en-AU" dirty="0" smtClean="0">
              <a:latin typeface="Arial" pitchFamily="34" charset="0"/>
              <a:cs typeface="Arial" pitchFamily="34" charset="0"/>
            </a:endParaRPr>
          </a:p>
          <a:p>
            <a:endParaRPr lang="en-AU" dirty="0">
              <a:latin typeface="Arial" pitchFamily="34" charset="0"/>
              <a:cs typeface="Arial" pitchFamily="34" charset="0"/>
            </a:endParaRPr>
          </a:p>
          <a:p>
            <a:r>
              <a:rPr lang="en-AU" u="sng" dirty="0">
                <a:latin typeface="Arial" pitchFamily="34" charset="0"/>
                <a:cs typeface="Arial" pitchFamily="34" charset="0"/>
              </a:rPr>
              <a:t>C veins</a:t>
            </a:r>
            <a:r>
              <a:rPr lang="en-AU" dirty="0">
                <a:latin typeface="Arial" pitchFamily="34" charset="0"/>
                <a:cs typeface="Arial" pitchFamily="34" charset="0"/>
              </a:rPr>
              <a:t> are regarded as the massive sulphide (pyrite, chalcopyrite and lesser bornite) bearing fracture veins which typically overprint M and B veins </a:t>
            </a:r>
            <a:r>
              <a:rPr lang="en-AU" dirty="0" smtClean="0">
                <a:latin typeface="Arial" pitchFamily="34" charset="0"/>
                <a:cs typeface="Arial" pitchFamily="34" charset="0"/>
              </a:rPr>
              <a:t>or </a:t>
            </a:r>
            <a:r>
              <a:rPr lang="en-AU" dirty="0">
                <a:latin typeface="Arial" pitchFamily="34" charset="0"/>
                <a:cs typeface="Arial" pitchFamily="34" charset="0"/>
              </a:rPr>
              <a:t>locally occur without quartz overprinting earlier </a:t>
            </a:r>
            <a:r>
              <a:rPr lang="en-AU" dirty="0" smtClean="0">
                <a:latin typeface="Arial" pitchFamily="34" charset="0"/>
                <a:cs typeface="Arial" pitchFamily="34" charset="0"/>
              </a:rPr>
              <a:t>alteration. </a:t>
            </a:r>
            <a:endParaRPr lang="en-AU" dirty="0">
              <a:latin typeface="Arial" pitchFamily="34" charset="0"/>
              <a:cs typeface="Arial" pitchFamily="34" charset="0"/>
            </a:endParaRPr>
          </a:p>
          <a:p>
            <a:endParaRPr lang="en-AU" dirty="0"/>
          </a:p>
          <a:p>
            <a:endParaRPr lang="en-AU" dirty="0"/>
          </a:p>
        </p:txBody>
      </p:sp>
    </p:spTree>
    <p:extLst>
      <p:ext uri="{BB962C8B-B14F-4D97-AF65-F5344CB8AC3E}">
        <p14:creationId xmlns:p14="http://schemas.microsoft.com/office/powerpoint/2010/main" val="27984705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heeted M veins DDH 107 257m Copper Hill_5153"/>
          <p:cNvPicPr>
            <a:picLocks noChangeAspect="1" noChangeArrowheads="1"/>
          </p:cNvPicPr>
          <p:nvPr/>
        </p:nvPicPr>
        <p:blipFill>
          <a:blip r:embed="rId2" cstate="print"/>
          <a:srcRect/>
          <a:stretch>
            <a:fillRect/>
          </a:stretch>
        </p:blipFill>
        <p:spPr bwMode="auto">
          <a:xfrm>
            <a:off x="0" y="0"/>
            <a:ext cx="3562350" cy="2371725"/>
          </a:xfrm>
          <a:prstGeom prst="rect">
            <a:avLst/>
          </a:prstGeom>
          <a:noFill/>
          <a:ln w="9525">
            <a:noFill/>
            <a:miter lim="800000"/>
            <a:headEnd/>
            <a:tailEnd/>
          </a:ln>
        </p:spPr>
      </p:pic>
      <p:sp>
        <p:nvSpPr>
          <p:cNvPr id="5" name="Rectangle 4"/>
          <p:cNvSpPr/>
          <p:nvPr/>
        </p:nvSpPr>
        <p:spPr>
          <a:xfrm>
            <a:off x="0" y="2276872"/>
            <a:ext cx="3563888" cy="936104"/>
          </a:xfrm>
          <a:prstGeom prst="rect">
            <a:avLst/>
          </a:prstGeom>
        </p:spPr>
        <p:txBody>
          <a:bodyPr wrap="square">
            <a:spAutoFit/>
          </a:bodyPr>
          <a:lstStyle/>
          <a:p>
            <a:r>
              <a:rPr lang="en-AU" dirty="0" smtClean="0"/>
              <a:t>Sheeted laminated quartz-magnetite-sulphide (M style) veins within intrusion F - DDH107, 257 m.</a:t>
            </a:r>
            <a:endParaRPr lang="en-AU" dirty="0"/>
          </a:p>
        </p:txBody>
      </p:sp>
      <p:pic>
        <p:nvPicPr>
          <p:cNvPr id="10243" name="Picture 3" descr="B veins DDH 64 132m Copper Hill_4912"/>
          <p:cNvPicPr>
            <a:picLocks noChangeAspect="1" noChangeArrowheads="1"/>
          </p:cNvPicPr>
          <p:nvPr/>
        </p:nvPicPr>
        <p:blipFill>
          <a:blip r:embed="rId3" cstate="print"/>
          <a:srcRect/>
          <a:stretch>
            <a:fillRect/>
          </a:stretch>
        </p:blipFill>
        <p:spPr bwMode="auto">
          <a:xfrm>
            <a:off x="0" y="3212976"/>
            <a:ext cx="3648075" cy="2428875"/>
          </a:xfrm>
          <a:prstGeom prst="rect">
            <a:avLst/>
          </a:prstGeom>
          <a:noFill/>
          <a:ln w="9525">
            <a:noFill/>
            <a:miter lim="800000"/>
            <a:headEnd/>
            <a:tailEnd/>
          </a:ln>
        </p:spPr>
      </p:pic>
      <p:sp>
        <p:nvSpPr>
          <p:cNvPr id="7" name="Rectangle 6"/>
          <p:cNvSpPr/>
          <p:nvPr/>
        </p:nvSpPr>
        <p:spPr>
          <a:xfrm>
            <a:off x="0" y="5633864"/>
            <a:ext cx="3635896" cy="1224136"/>
          </a:xfrm>
          <a:prstGeom prst="rect">
            <a:avLst/>
          </a:prstGeom>
        </p:spPr>
        <p:txBody>
          <a:bodyPr wrap="square">
            <a:spAutoFit/>
          </a:bodyPr>
          <a:lstStyle/>
          <a:p>
            <a:r>
              <a:rPr lang="en-AU" dirty="0" smtClean="0"/>
              <a:t>Sheeted B veins in sericite altered intrusion F. Note the central terminations with sulphide fill - DDH 64, 132m.</a:t>
            </a:r>
            <a:endParaRPr lang="en-AU" dirty="0"/>
          </a:p>
        </p:txBody>
      </p:sp>
      <p:pic>
        <p:nvPicPr>
          <p:cNvPr id="10244" name="Picture 4" descr="Stkw B veins in F int DDH107 214m Copper Hill_5091"/>
          <p:cNvPicPr>
            <a:picLocks noChangeAspect="1" noChangeArrowheads="1"/>
          </p:cNvPicPr>
          <p:nvPr/>
        </p:nvPicPr>
        <p:blipFill>
          <a:blip r:embed="rId4" cstate="print"/>
          <a:srcRect/>
          <a:stretch>
            <a:fillRect/>
          </a:stretch>
        </p:blipFill>
        <p:spPr bwMode="auto">
          <a:xfrm>
            <a:off x="5436096" y="0"/>
            <a:ext cx="3707904" cy="2471936"/>
          </a:xfrm>
          <a:prstGeom prst="rect">
            <a:avLst/>
          </a:prstGeom>
          <a:noFill/>
          <a:ln w="9525">
            <a:noFill/>
            <a:miter lim="800000"/>
            <a:headEnd/>
            <a:tailEnd/>
          </a:ln>
        </p:spPr>
      </p:pic>
      <p:sp>
        <p:nvSpPr>
          <p:cNvPr id="9" name="Rectangle 8"/>
          <p:cNvSpPr/>
          <p:nvPr/>
        </p:nvSpPr>
        <p:spPr>
          <a:xfrm>
            <a:off x="5508104" y="2420888"/>
            <a:ext cx="3635896" cy="646331"/>
          </a:xfrm>
          <a:prstGeom prst="rect">
            <a:avLst/>
          </a:prstGeom>
        </p:spPr>
        <p:txBody>
          <a:bodyPr wrap="square">
            <a:spAutoFit/>
          </a:bodyPr>
          <a:lstStyle/>
          <a:p>
            <a:r>
              <a:rPr lang="en-AU" dirty="0" smtClean="0"/>
              <a:t>Stockwork B veins in intrusion F </a:t>
            </a:r>
          </a:p>
          <a:p>
            <a:r>
              <a:rPr lang="en-AU" dirty="0" smtClean="0"/>
              <a:t>DDH 107 214m</a:t>
            </a:r>
            <a:endParaRPr lang="en-AU" dirty="0"/>
          </a:p>
        </p:txBody>
      </p:sp>
      <p:pic>
        <p:nvPicPr>
          <p:cNvPr id="10245" name="Picture 5" descr="Lam v with cpy DDH 64 139m Copper Hill_4847"/>
          <p:cNvPicPr>
            <a:picLocks noChangeAspect="1" noChangeArrowheads="1"/>
          </p:cNvPicPr>
          <p:nvPr/>
        </p:nvPicPr>
        <p:blipFill>
          <a:blip r:embed="rId5" cstate="print"/>
          <a:srcRect/>
          <a:stretch>
            <a:fillRect/>
          </a:stretch>
        </p:blipFill>
        <p:spPr bwMode="auto">
          <a:xfrm>
            <a:off x="5448300" y="3212976"/>
            <a:ext cx="3695700" cy="2466975"/>
          </a:xfrm>
          <a:prstGeom prst="rect">
            <a:avLst/>
          </a:prstGeom>
          <a:noFill/>
          <a:ln w="9525">
            <a:noFill/>
            <a:miter lim="800000"/>
            <a:headEnd/>
            <a:tailEnd/>
          </a:ln>
        </p:spPr>
      </p:pic>
      <p:sp>
        <p:nvSpPr>
          <p:cNvPr id="11" name="Rectangle 10"/>
          <p:cNvSpPr/>
          <p:nvPr/>
        </p:nvSpPr>
        <p:spPr>
          <a:xfrm>
            <a:off x="5436096" y="5661248"/>
            <a:ext cx="3707904" cy="646331"/>
          </a:xfrm>
          <a:prstGeom prst="rect">
            <a:avLst/>
          </a:prstGeom>
        </p:spPr>
        <p:txBody>
          <a:bodyPr wrap="square">
            <a:spAutoFit/>
          </a:bodyPr>
          <a:lstStyle/>
          <a:p>
            <a:r>
              <a:rPr lang="en-AU" dirty="0" smtClean="0"/>
              <a:t>C vein style sulphides overprinting laminated quartz vein - DDH 64 139m</a:t>
            </a:r>
            <a:endParaRPr lang="en-AU" dirty="0"/>
          </a:p>
        </p:txBody>
      </p:sp>
      <p:sp>
        <p:nvSpPr>
          <p:cNvPr id="10" name="TextBox 9"/>
          <p:cNvSpPr txBox="1"/>
          <p:nvPr/>
        </p:nvSpPr>
        <p:spPr>
          <a:xfrm>
            <a:off x="3707904" y="332656"/>
            <a:ext cx="1512168" cy="646331"/>
          </a:xfrm>
          <a:prstGeom prst="rect">
            <a:avLst/>
          </a:prstGeom>
          <a:noFill/>
        </p:spPr>
        <p:txBody>
          <a:bodyPr wrap="square" rtlCol="0">
            <a:spAutoFit/>
          </a:bodyPr>
          <a:lstStyle/>
          <a:p>
            <a:r>
              <a:rPr lang="en-US" dirty="0" smtClean="0"/>
              <a:t>Greg Corbett photographs</a:t>
            </a:r>
            <a:endParaRPr lang="en-AU"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6712"/>
            <a:ext cx="8229600" cy="5760640"/>
          </a:xfrm>
        </p:spPr>
        <p:txBody>
          <a:bodyPr>
            <a:normAutofit fontScale="70000" lnSpcReduction="20000"/>
          </a:bodyPr>
          <a:lstStyle/>
          <a:p>
            <a:r>
              <a:rPr lang="en-AU" b="1" dirty="0"/>
              <a:t>Vein style </a:t>
            </a:r>
            <a:r>
              <a:rPr lang="en-AU" b="1" dirty="0" smtClean="0"/>
              <a:t> -  from Greg Corbett’s Copper Hill Report </a:t>
            </a:r>
          </a:p>
          <a:p>
            <a:pPr marL="0" indent="0">
              <a:buNone/>
            </a:pPr>
            <a:endParaRPr lang="en-AU" dirty="0"/>
          </a:p>
          <a:p>
            <a:pPr marL="0" indent="0">
              <a:buNone/>
            </a:pPr>
            <a:endParaRPr lang="en-AU" dirty="0"/>
          </a:p>
          <a:p>
            <a:r>
              <a:rPr lang="en-AU" u="sng" dirty="0"/>
              <a:t>C veins</a:t>
            </a:r>
            <a:r>
              <a:rPr lang="en-AU" dirty="0"/>
              <a:t> are regarded as the massive sulphide (pyrite, chalcopyrite and lesser bornite) bearing fracture veins which typically overprint M and B veins </a:t>
            </a:r>
            <a:r>
              <a:rPr lang="en-AU" dirty="0" smtClean="0"/>
              <a:t>or </a:t>
            </a:r>
            <a:r>
              <a:rPr lang="en-AU" dirty="0"/>
              <a:t>locally occur without quartz overprinting earlier </a:t>
            </a:r>
            <a:r>
              <a:rPr lang="en-AU" dirty="0" smtClean="0"/>
              <a:t>alteration. </a:t>
            </a:r>
            <a:endParaRPr lang="en-AU" dirty="0"/>
          </a:p>
          <a:p>
            <a:pPr marL="0" indent="0">
              <a:buNone/>
            </a:pPr>
            <a:endParaRPr lang="en-AU" dirty="0"/>
          </a:p>
          <a:p>
            <a:r>
              <a:rPr lang="en-AU" u="sng" dirty="0"/>
              <a:t>D veins</a:t>
            </a:r>
            <a:r>
              <a:rPr lang="en-AU" dirty="0"/>
              <a:t> represent veins developed in more marginal settings, varying to epithermal crustal levels, to the source intrusion typically within structures and comprise both high and low sulphidation end members. </a:t>
            </a:r>
            <a:r>
              <a:rPr lang="en-AU" dirty="0" smtClean="0"/>
              <a:t>The </a:t>
            </a:r>
            <a:r>
              <a:rPr lang="en-AU" dirty="0"/>
              <a:t>low sulphidation end members are dominated by coarse cubic pyrite and lesser chalcopyrite </a:t>
            </a:r>
            <a:r>
              <a:rPr lang="en-AU" dirty="0" smtClean="0"/>
              <a:t>where </a:t>
            </a:r>
            <a:r>
              <a:rPr lang="en-AU" dirty="0"/>
              <a:t>they conform to the quartz-sulphide Au </a:t>
            </a:r>
            <a:r>
              <a:rPr lang="en-AU" u="sng" dirty="0"/>
              <a:t>+</a:t>
            </a:r>
            <a:r>
              <a:rPr lang="en-AU" dirty="0"/>
              <a:t> Cu mineralisation of Corbett and Leach (1998), and pass laterally to more marginal or later mineral assemblages which correspond to the carbonate-base metal Au mineralisation style of Corbett and Leach (1998).</a:t>
            </a:r>
          </a:p>
          <a:p>
            <a:endParaRPr lang="en-AU" dirty="0"/>
          </a:p>
        </p:txBody>
      </p:sp>
    </p:spTree>
    <p:extLst>
      <p:ext uri="{BB962C8B-B14F-4D97-AF65-F5344CB8AC3E}">
        <p14:creationId xmlns:p14="http://schemas.microsoft.com/office/powerpoint/2010/main" val="3039781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B lam and C veins DDH 64 130m Copper Hill_4901"/>
          <p:cNvPicPr>
            <a:picLocks noChangeAspect="1" noChangeArrowheads="1"/>
          </p:cNvPicPr>
          <p:nvPr/>
        </p:nvPicPr>
        <p:blipFill>
          <a:blip r:embed="rId2" cstate="print"/>
          <a:srcRect/>
          <a:stretch>
            <a:fillRect/>
          </a:stretch>
        </p:blipFill>
        <p:spPr bwMode="auto">
          <a:xfrm>
            <a:off x="-1" y="0"/>
            <a:ext cx="4176976" cy="2780928"/>
          </a:xfrm>
          <a:prstGeom prst="rect">
            <a:avLst/>
          </a:prstGeom>
          <a:noFill/>
          <a:ln w="9525">
            <a:noFill/>
            <a:miter lim="800000"/>
            <a:headEnd/>
            <a:tailEnd/>
          </a:ln>
        </p:spPr>
      </p:pic>
      <p:sp>
        <p:nvSpPr>
          <p:cNvPr id="5" name="Rectangle 4"/>
          <p:cNvSpPr/>
          <p:nvPr/>
        </p:nvSpPr>
        <p:spPr>
          <a:xfrm>
            <a:off x="0" y="2780928"/>
            <a:ext cx="3563888" cy="646331"/>
          </a:xfrm>
          <a:prstGeom prst="rect">
            <a:avLst/>
          </a:prstGeom>
        </p:spPr>
        <p:txBody>
          <a:bodyPr wrap="square">
            <a:spAutoFit/>
          </a:bodyPr>
          <a:lstStyle/>
          <a:p>
            <a:r>
              <a:rPr lang="en-AU" dirty="0" smtClean="0"/>
              <a:t>Later sulphides overprint laminated and B veins – DDH 64 130m</a:t>
            </a:r>
            <a:endParaRPr lang="en-AU" dirty="0"/>
          </a:p>
        </p:txBody>
      </p:sp>
      <p:pic>
        <p:nvPicPr>
          <p:cNvPr id="11267" name="Picture 3" descr="C veinbx DDH107 232m Copper Hill_5121"/>
          <p:cNvPicPr>
            <a:picLocks noChangeAspect="1" noChangeArrowheads="1"/>
          </p:cNvPicPr>
          <p:nvPr/>
        </p:nvPicPr>
        <p:blipFill>
          <a:blip r:embed="rId3" cstate="print"/>
          <a:srcRect/>
          <a:stretch>
            <a:fillRect/>
          </a:stretch>
        </p:blipFill>
        <p:spPr bwMode="auto">
          <a:xfrm>
            <a:off x="0" y="3501008"/>
            <a:ext cx="4212468" cy="2808312"/>
          </a:xfrm>
          <a:prstGeom prst="rect">
            <a:avLst/>
          </a:prstGeom>
          <a:noFill/>
          <a:ln w="9525">
            <a:noFill/>
            <a:miter lim="800000"/>
            <a:headEnd/>
            <a:tailEnd/>
          </a:ln>
        </p:spPr>
      </p:pic>
      <p:sp>
        <p:nvSpPr>
          <p:cNvPr id="7" name="Rectangle 6"/>
          <p:cNvSpPr/>
          <p:nvPr/>
        </p:nvSpPr>
        <p:spPr>
          <a:xfrm>
            <a:off x="0" y="6211669"/>
            <a:ext cx="3491880" cy="646331"/>
          </a:xfrm>
          <a:prstGeom prst="rect">
            <a:avLst/>
          </a:prstGeom>
        </p:spPr>
        <p:txBody>
          <a:bodyPr wrap="square">
            <a:spAutoFit/>
          </a:bodyPr>
          <a:lstStyle/>
          <a:p>
            <a:r>
              <a:rPr lang="en-AU" dirty="0" smtClean="0"/>
              <a:t>Sulphide fill breccia of a C vein type- DDH 107 232m.</a:t>
            </a:r>
            <a:endParaRPr lang="en-AU" dirty="0"/>
          </a:p>
        </p:txBody>
      </p:sp>
      <p:pic>
        <p:nvPicPr>
          <p:cNvPr id="11268" name="Picture 4" descr="Mag-chl altn and C veins DDH 74 248m Copper Hill_4774"/>
          <p:cNvPicPr>
            <a:picLocks noChangeAspect="1" noChangeArrowheads="1"/>
          </p:cNvPicPr>
          <p:nvPr/>
        </p:nvPicPr>
        <p:blipFill>
          <a:blip r:embed="rId4" cstate="print"/>
          <a:srcRect/>
          <a:stretch>
            <a:fillRect/>
          </a:stretch>
        </p:blipFill>
        <p:spPr bwMode="auto">
          <a:xfrm>
            <a:off x="4967024" y="0"/>
            <a:ext cx="4176976" cy="2780928"/>
          </a:xfrm>
          <a:prstGeom prst="rect">
            <a:avLst/>
          </a:prstGeom>
          <a:noFill/>
          <a:ln w="9525">
            <a:noFill/>
            <a:miter lim="800000"/>
            <a:headEnd/>
            <a:tailEnd/>
          </a:ln>
        </p:spPr>
      </p:pic>
      <p:sp>
        <p:nvSpPr>
          <p:cNvPr id="9" name="Rectangle 8"/>
          <p:cNvSpPr/>
          <p:nvPr/>
        </p:nvSpPr>
        <p:spPr>
          <a:xfrm>
            <a:off x="5004048" y="2708920"/>
            <a:ext cx="4139952" cy="923330"/>
          </a:xfrm>
          <a:prstGeom prst="rect">
            <a:avLst/>
          </a:prstGeom>
        </p:spPr>
        <p:txBody>
          <a:bodyPr wrap="square">
            <a:spAutoFit/>
          </a:bodyPr>
          <a:lstStyle/>
          <a:p>
            <a:r>
              <a:rPr lang="en-AU" dirty="0" smtClean="0"/>
              <a:t>Early chlorite-magnetite alteration cut by later sulphides of a C vein style – DDH 74 248m.</a:t>
            </a:r>
            <a:endParaRPr lang="en-AU" dirty="0"/>
          </a:p>
        </p:txBody>
      </p:sp>
      <p:pic>
        <p:nvPicPr>
          <p:cNvPr id="11269" name="Picture 5" descr="D vein DDH74 245m Copper Hill_4761"/>
          <p:cNvPicPr>
            <a:picLocks noChangeAspect="1" noChangeArrowheads="1"/>
          </p:cNvPicPr>
          <p:nvPr/>
        </p:nvPicPr>
        <p:blipFill>
          <a:blip r:embed="rId5" cstate="print"/>
          <a:srcRect/>
          <a:stretch>
            <a:fillRect/>
          </a:stretch>
        </p:blipFill>
        <p:spPr bwMode="auto">
          <a:xfrm>
            <a:off x="5004048" y="3573016"/>
            <a:ext cx="4139952" cy="2759968"/>
          </a:xfrm>
          <a:prstGeom prst="rect">
            <a:avLst/>
          </a:prstGeom>
          <a:noFill/>
          <a:ln w="9525">
            <a:noFill/>
            <a:miter lim="800000"/>
            <a:headEnd/>
            <a:tailEnd/>
          </a:ln>
        </p:spPr>
      </p:pic>
      <p:sp>
        <p:nvSpPr>
          <p:cNvPr id="11" name="Rectangle 10"/>
          <p:cNvSpPr/>
          <p:nvPr/>
        </p:nvSpPr>
        <p:spPr>
          <a:xfrm>
            <a:off x="4932040" y="6309320"/>
            <a:ext cx="4211960" cy="646331"/>
          </a:xfrm>
          <a:prstGeom prst="rect">
            <a:avLst/>
          </a:prstGeom>
        </p:spPr>
        <p:txBody>
          <a:bodyPr wrap="square">
            <a:spAutoFit/>
          </a:bodyPr>
          <a:lstStyle/>
          <a:p>
            <a:r>
              <a:rPr lang="en-AU" dirty="0" smtClean="0"/>
              <a:t>Pyrite-rich D vein with later carbonate - DDH 74 245m</a:t>
            </a:r>
            <a:endParaRPr lang="en-AU"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179512" y="404664"/>
            <a:ext cx="8719328" cy="3240360"/>
          </a:xfrm>
          <a:prstGeom prst="rect">
            <a:avLst/>
          </a:prstGeom>
          <a:noFill/>
          <a:ln w="9525">
            <a:noFill/>
            <a:miter lim="800000"/>
            <a:headEnd/>
            <a:tailEnd/>
          </a:ln>
        </p:spPr>
      </p:pic>
      <p:pic>
        <p:nvPicPr>
          <p:cNvPr id="12291" name="Picture 3"/>
          <p:cNvPicPr>
            <a:picLocks noChangeAspect="1" noChangeArrowheads="1"/>
          </p:cNvPicPr>
          <p:nvPr/>
        </p:nvPicPr>
        <p:blipFill>
          <a:blip r:embed="rId3" cstate="print"/>
          <a:srcRect/>
          <a:stretch>
            <a:fillRect/>
          </a:stretch>
        </p:blipFill>
        <p:spPr bwMode="auto">
          <a:xfrm>
            <a:off x="539552" y="3717032"/>
            <a:ext cx="8105775" cy="2867025"/>
          </a:xfrm>
          <a:prstGeom prst="rect">
            <a:avLst/>
          </a:prstGeom>
          <a:noFill/>
          <a:ln w="9525">
            <a:noFill/>
            <a:miter lim="800000"/>
            <a:headEnd/>
            <a:tailEnd/>
          </a:ln>
        </p:spPr>
      </p:pic>
      <p:sp>
        <p:nvSpPr>
          <p:cNvPr id="6" name="TextBox 5"/>
          <p:cNvSpPr txBox="1"/>
          <p:nvPr/>
        </p:nvSpPr>
        <p:spPr>
          <a:xfrm>
            <a:off x="2339752" y="0"/>
            <a:ext cx="3820854" cy="400110"/>
          </a:xfrm>
          <a:prstGeom prst="rect">
            <a:avLst/>
          </a:prstGeom>
          <a:noFill/>
        </p:spPr>
        <p:txBody>
          <a:bodyPr wrap="none" rtlCol="0">
            <a:spAutoFit/>
          </a:bodyPr>
          <a:lstStyle/>
          <a:p>
            <a:pPr algn="ctr"/>
            <a:r>
              <a:rPr lang="en-US" sz="2000" b="1" dirty="0" smtClean="0"/>
              <a:t>Paul Ashley’s Petrographic Studies</a:t>
            </a:r>
            <a:endParaRPr lang="en-AU" sz="2000" b="1" dirty="0"/>
          </a:p>
        </p:txBody>
      </p:sp>
    </p:spTree>
    <p:extLst>
      <p:ext uri="{BB962C8B-B14F-4D97-AF65-F5344CB8AC3E}">
        <p14:creationId xmlns:p14="http://schemas.microsoft.com/office/powerpoint/2010/main" val="29180456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8404" y="404664"/>
            <a:ext cx="9047342" cy="3240360"/>
          </a:xfrm>
          <a:prstGeom prst="rect">
            <a:avLst/>
          </a:prstGeom>
          <a:noFill/>
          <a:ln w="9525">
            <a:noFill/>
            <a:miter lim="800000"/>
            <a:headEnd/>
            <a:tailEnd/>
          </a:ln>
        </p:spPr>
      </p:pic>
      <p:pic>
        <p:nvPicPr>
          <p:cNvPr id="13315" name="Picture 3"/>
          <p:cNvPicPr>
            <a:picLocks noChangeAspect="1" noChangeArrowheads="1"/>
          </p:cNvPicPr>
          <p:nvPr/>
        </p:nvPicPr>
        <p:blipFill>
          <a:blip r:embed="rId3" cstate="print"/>
          <a:srcRect/>
          <a:stretch>
            <a:fillRect/>
          </a:stretch>
        </p:blipFill>
        <p:spPr bwMode="auto">
          <a:xfrm>
            <a:off x="179512" y="3789040"/>
            <a:ext cx="8821363" cy="1944216"/>
          </a:xfrm>
          <a:prstGeom prst="rect">
            <a:avLst/>
          </a:prstGeom>
          <a:noFill/>
          <a:ln w="9525">
            <a:noFill/>
            <a:miter lim="800000"/>
            <a:headEnd/>
            <a:tailEnd/>
          </a:ln>
        </p:spPr>
      </p:pic>
    </p:spTree>
    <p:extLst>
      <p:ext uri="{BB962C8B-B14F-4D97-AF65-F5344CB8AC3E}">
        <p14:creationId xmlns:p14="http://schemas.microsoft.com/office/powerpoint/2010/main" val="42746396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179512" y="188640"/>
            <a:ext cx="8802792" cy="3024336"/>
          </a:xfrm>
          <a:prstGeom prst="rect">
            <a:avLst/>
          </a:prstGeom>
          <a:noFill/>
          <a:ln w="9525">
            <a:noFill/>
            <a:miter lim="800000"/>
            <a:headEnd/>
            <a:tailEnd/>
          </a:ln>
        </p:spPr>
      </p:pic>
      <p:pic>
        <p:nvPicPr>
          <p:cNvPr id="14339" name="Picture 3"/>
          <p:cNvPicPr>
            <a:picLocks noChangeAspect="1" noChangeArrowheads="1"/>
          </p:cNvPicPr>
          <p:nvPr/>
        </p:nvPicPr>
        <p:blipFill>
          <a:blip r:embed="rId3" cstate="print"/>
          <a:srcRect/>
          <a:stretch>
            <a:fillRect/>
          </a:stretch>
        </p:blipFill>
        <p:spPr bwMode="auto">
          <a:xfrm>
            <a:off x="179511" y="3284984"/>
            <a:ext cx="8808359" cy="2808312"/>
          </a:xfrm>
          <a:prstGeom prst="rect">
            <a:avLst/>
          </a:prstGeom>
          <a:noFill/>
          <a:ln w="9525">
            <a:noFill/>
            <a:miter lim="800000"/>
            <a:headEnd/>
            <a:tailEnd/>
          </a:ln>
        </p:spPr>
      </p:pic>
    </p:spTree>
    <p:extLst>
      <p:ext uri="{BB962C8B-B14F-4D97-AF65-F5344CB8AC3E}">
        <p14:creationId xmlns:p14="http://schemas.microsoft.com/office/powerpoint/2010/main" val="30576247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0" y="0"/>
            <a:ext cx="9166296" cy="3933056"/>
          </a:xfrm>
          <a:prstGeom prst="rect">
            <a:avLst/>
          </a:prstGeom>
          <a:noFill/>
          <a:ln w="9525">
            <a:noFill/>
            <a:miter lim="800000"/>
            <a:headEnd/>
            <a:tailEnd/>
          </a:ln>
        </p:spPr>
      </p:pic>
      <p:pic>
        <p:nvPicPr>
          <p:cNvPr id="15363" name="Picture 3"/>
          <p:cNvPicPr>
            <a:picLocks noChangeAspect="1" noChangeArrowheads="1"/>
          </p:cNvPicPr>
          <p:nvPr/>
        </p:nvPicPr>
        <p:blipFill>
          <a:blip r:embed="rId3" cstate="print"/>
          <a:srcRect/>
          <a:stretch>
            <a:fillRect/>
          </a:stretch>
        </p:blipFill>
        <p:spPr bwMode="auto">
          <a:xfrm>
            <a:off x="-1" y="3933056"/>
            <a:ext cx="9128397" cy="2924944"/>
          </a:xfrm>
          <a:prstGeom prst="rect">
            <a:avLst/>
          </a:prstGeom>
          <a:noFill/>
          <a:ln w="9525">
            <a:noFill/>
            <a:miter lim="800000"/>
            <a:headEnd/>
            <a:tailEnd/>
          </a:ln>
        </p:spPr>
      </p:pic>
    </p:spTree>
    <p:extLst>
      <p:ext uri="{BB962C8B-B14F-4D97-AF65-F5344CB8AC3E}">
        <p14:creationId xmlns:p14="http://schemas.microsoft.com/office/powerpoint/2010/main" val="42468527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28" y="1714488"/>
            <a:ext cx="8568952" cy="1470025"/>
          </a:xfrm>
        </p:spPr>
        <p:txBody>
          <a:bodyPr>
            <a:normAutofit fontScale="90000"/>
          </a:bodyPr>
          <a:lstStyle/>
          <a:p>
            <a:r>
              <a:rPr lang="en-AU" sz="3600" dirty="0" smtClean="0"/>
              <a:t/>
            </a:r>
            <a:br>
              <a:rPr lang="en-AU" sz="3600" dirty="0" smtClean="0"/>
            </a:br>
            <a:r>
              <a:rPr lang="en-AU" sz="3600" dirty="0" smtClean="0"/>
              <a:t/>
            </a:r>
            <a:br>
              <a:rPr lang="en-AU" sz="3600" dirty="0" smtClean="0"/>
            </a:br>
            <a:r>
              <a:rPr lang="en-AU" sz="3600" dirty="0" smtClean="0"/>
              <a:t/>
            </a:r>
            <a:br>
              <a:rPr lang="en-AU" sz="3600" dirty="0" smtClean="0"/>
            </a:br>
            <a:r>
              <a:rPr lang="en-AU" sz="3600" dirty="0" smtClean="0"/>
              <a:t/>
            </a:r>
            <a:br>
              <a:rPr lang="en-AU" sz="3600" dirty="0" smtClean="0"/>
            </a:br>
            <a:r>
              <a:rPr lang="en-AU" sz="3600" dirty="0" smtClean="0"/>
              <a:t/>
            </a:r>
            <a:br>
              <a:rPr lang="en-AU" sz="3600" dirty="0" smtClean="0"/>
            </a:br>
            <a:r>
              <a:rPr lang="en-AU" sz="3600" dirty="0" smtClean="0"/>
              <a:t/>
            </a:r>
            <a:br>
              <a:rPr lang="en-AU" sz="3600" dirty="0" smtClean="0"/>
            </a:br>
            <a:r>
              <a:rPr lang="en-AU" sz="3600" dirty="0" smtClean="0"/>
              <a:t/>
            </a:r>
            <a:br>
              <a:rPr lang="en-AU" sz="3600" dirty="0" smtClean="0"/>
            </a:br>
            <a:endParaRPr lang="en-US" sz="2700" dirty="0"/>
          </a:p>
        </p:txBody>
      </p:sp>
      <p:sp>
        <p:nvSpPr>
          <p:cNvPr id="3" name="Subtitle 2"/>
          <p:cNvSpPr>
            <a:spLocks noGrp="1"/>
          </p:cNvSpPr>
          <p:nvPr>
            <p:ph type="subTitle" idx="1"/>
          </p:nvPr>
        </p:nvSpPr>
        <p:spPr>
          <a:xfrm>
            <a:off x="971600" y="980728"/>
            <a:ext cx="6768752" cy="5256584"/>
          </a:xfrm>
        </p:spPr>
        <p:txBody>
          <a:bodyPr>
            <a:normAutofit/>
          </a:bodyPr>
          <a:lstStyle/>
          <a:p>
            <a:endParaRPr lang="en-US" sz="2400" b="1" dirty="0" smtClean="0"/>
          </a:p>
          <a:p>
            <a:r>
              <a:rPr lang="en-US" sz="2400" b="1" dirty="0" smtClean="0"/>
              <a:t>Acknowledgments to</a:t>
            </a:r>
          </a:p>
          <a:p>
            <a:r>
              <a:rPr lang="en-US" sz="2400" b="1" dirty="0" smtClean="0"/>
              <a:t>David Timms, Chris Torrey, Robin Hee, Paul Burrell, Bret Ferris, Glenn Coianiz, Anne Eastwood, </a:t>
            </a:r>
          </a:p>
          <a:p>
            <a:r>
              <a:rPr lang="en-US" sz="2400" b="1" dirty="0" smtClean="0"/>
              <a:t>Chris Johnston, Natasha Jacobs, Pete White, Vladimir  David, Rob Harley, Jonathan Hoye, </a:t>
            </a:r>
          </a:p>
          <a:p>
            <a:r>
              <a:rPr lang="en-US" sz="2400" b="1" dirty="0" smtClean="0"/>
              <a:t>Glenn Diemar, Eath Chhun, Steve Collins, </a:t>
            </a:r>
          </a:p>
          <a:p>
            <a:r>
              <a:rPr lang="en-US" sz="2400" b="1" dirty="0" smtClean="0"/>
              <a:t>Bob White, Dane Burkett, Neil Rutherford, </a:t>
            </a:r>
          </a:p>
          <a:p>
            <a:r>
              <a:rPr lang="en-US" sz="2400" b="1" dirty="0" smtClean="0"/>
              <a:t>Greg Corbett, Paul Ashley, Colin Brooks, </a:t>
            </a:r>
          </a:p>
          <a:p>
            <a:r>
              <a:rPr lang="en-US" sz="2400" b="1" dirty="0" smtClean="0"/>
              <a:t>Alan Chivas, Mike Erceg and many more </a:t>
            </a:r>
          </a:p>
          <a:p>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0" y="0"/>
            <a:ext cx="9171610" cy="2780928"/>
          </a:xfrm>
          <a:prstGeom prst="rect">
            <a:avLst/>
          </a:prstGeom>
          <a:noFill/>
          <a:ln w="9525">
            <a:noFill/>
            <a:miter lim="800000"/>
            <a:headEnd/>
            <a:tailEnd/>
          </a:ln>
        </p:spPr>
      </p:pic>
      <p:pic>
        <p:nvPicPr>
          <p:cNvPr id="16387" name="Picture 3"/>
          <p:cNvPicPr>
            <a:picLocks noChangeAspect="1" noChangeArrowheads="1"/>
          </p:cNvPicPr>
          <p:nvPr/>
        </p:nvPicPr>
        <p:blipFill>
          <a:blip r:embed="rId3" cstate="print"/>
          <a:srcRect/>
          <a:stretch>
            <a:fillRect/>
          </a:stretch>
        </p:blipFill>
        <p:spPr bwMode="auto">
          <a:xfrm>
            <a:off x="179512" y="2780928"/>
            <a:ext cx="8883328" cy="2592288"/>
          </a:xfrm>
          <a:prstGeom prst="rect">
            <a:avLst/>
          </a:prstGeom>
          <a:noFill/>
          <a:ln w="9525">
            <a:noFill/>
            <a:miter lim="800000"/>
            <a:headEnd/>
            <a:tailEnd/>
          </a:ln>
        </p:spPr>
      </p:pic>
    </p:spTree>
    <p:extLst>
      <p:ext uri="{BB962C8B-B14F-4D97-AF65-F5344CB8AC3E}">
        <p14:creationId xmlns:p14="http://schemas.microsoft.com/office/powerpoint/2010/main" val="7181413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0" y="0"/>
            <a:ext cx="9144000" cy="3140968"/>
          </a:xfrm>
          <a:prstGeom prst="rect">
            <a:avLst/>
          </a:prstGeom>
          <a:noFill/>
          <a:ln w="9525">
            <a:noFill/>
            <a:miter lim="800000"/>
            <a:headEnd/>
            <a:tailEnd/>
          </a:ln>
        </p:spPr>
      </p:pic>
      <p:pic>
        <p:nvPicPr>
          <p:cNvPr id="17411" name="Picture 3"/>
          <p:cNvPicPr>
            <a:picLocks noChangeAspect="1" noChangeArrowheads="1"/>
          </p:cNvPicPr>
          <p:nvPr/>
        </p:nvPicPr>
        <p:blipFill>
          <a:blip r:embed="rId3" cstate="print"/>
          <a:srcRect/>
          <a:stretch>
            <a:fillRect/>
          </a:stretch>
        </p:blipFill>
        <p:spPr bwMode="auto">
          <a:xfrm>
            <a:off x="251520" y="3212976"/>
            <a:ext cx="8641574" cy="3645024"/>
          </a:xfrm>
          <a:prstGeom prst="rect">
            <a:avLst/>
          </a:prstGeom>
          <a:noFill/>
          <a:ln w="9525">
            <a:noFill/>
            <a:miter lim="800000"/>
            <a:headEnd/>
            <a:tailEnd/>
          </a:ln>
        </p:spPr>
      </p:pic>
    </p:spTree>
    <p:extLst>
      <p:ext uri="{BB962C8B-B14F-4D97-AF65-F5344CB8AC3E}">
        <p14:creationId xmlns:p14="http://schemas.microsoft.com/office/powerpoint/2010/main" val="39924228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0" y="0"/>
            <a:ext cx="9104746" cy="4509120"/>
          </a:xfrm>
          <a:prstGeom prst="rect">
            <a:avLst/>
          </a:prstGeom>
          <a:noFill/>
          <a:ln w="9525">
            <a:noFill/>
            <a:miter lim="800000"/>
            <a:headEnd/>
            <a:tailEnd/>
          </a:ln>
        </p:spPr>
      </p:pic>
      <p:pic>
        <p:nvPicPr>
          <p:cNvPr id="18435" name="Picture 3"/>
          <p:cNvPicPr>
            <a:picLocks noChangeAspect="1" noChangeArrowheads="1"/>
          </p:cNvPicPr>
          <p:nvPr/>
        </p:nvPicPr>
        <p:blipFill>
          <a:blip r:embed="rId3" cstate="print"/>
          <a:srcRect/>
          <a:stretch>
            <a:fillRect/>
          </a:stretch>
        </p:blipFill>
        <p:spPr bwMode="auto">
          <a:xfrm>
            <a:off x="-1" y="4509120"/>
            <a:ext cx="9022881" cy="1944216"/>
          </a:xfrm>
          <a:prstGeom prst="rect">
            <a:avLst/>
          </a:prstGeom>
          <a:noFill/>
          <a:ln w="9525">
            <a:noFill/>
            <a:miter lim="800000"/>
            <a:headEnd/>
            <a:tailEnd/>
          </a:ln>
        </p:spPr>
      </p:pic>
    </p:spTree>
    <p:extLst>
      <p:ext uri="{BB962C8B-B14F-4D97-AF65-F5344CB8AC3E}">
        <p14:creationId xmlns:p14="http://schemas.microsoft.com/office/powerpoint/2010/main" val="37298297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0" y="0"/>
            <a:ext cx="9144000" cy="2877862"/>
          </a:xfrm>
          <a:prstGeom prst="rect">
            <a:avLst/>
          </a:prstGeom>
          <a:noFill/>
          <a:ln w="9525">
            <a:noFill/>
            <a:miter lim="800000"/>
            <a:headEnd/>
            <a:tailEnd/>
          </a:ln>
        </p:spPr>
      </p:pic>
      <p:pic>
        <p:nvPicPr>
          <p:cNvPr id="19459" name="Picture 3"/>
          <p:cNvPicPr>
            <a:picLocks noChangeAspect="1" noChangeArrowheads="1"/>
          </p:cNvPicPr>
          <p:nvPr/>
        </p:nvPicPr>
        <p:blipFill>
          <a:blip r:embed="rId3" cstate="print"/>
          <a:srcRect/>
          <a:stretch>
            <a:fillRect/>
          </a:stretch>
        </p:blipFill>
        <p:spPr bwMode="auto">
          <a:xfrm>
            <a:off x="179512" y="2996952"/>
            <a:ext cx="8921064" cy="2304256"/>
          </a:xfrm>
          <a:prstGeom prst="rect">
            <a:avLst/>
          </a:prstGeom>
          <a:noFill/>
          <a:ln w="9525">
            <a:noFill/>
            <a:miter lim="800000"/>
            <a:headEnd/>
            <a:tailEnd/>
          </a:ln>
        </p:spPr>
      </p:pic>
    </p:spTree>
    <p:extLst>
      <p:ext uri="{BB962C8B-B14F-4D97-AF65-F5344CB8AC3E}">
        <p14:creationId xmlns:p14="http://schemas.microsoft.com/office/powerpoint/2010/main" val="40907199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idx="1"/>
          </p:nvPr>
        </p:nvPicPr>
        <p:blipFill>
          <a:blip r:embed="rId2" cstate="print"/>
          <a:srcRect/>
          <a:stretch>
            <a:fillRect/>
          </a:stretch>
        </p:blipFill>
        <p:spPr bwMode="auto">
          <a:xfrm>
            <a:off x="683568" y="104712"/>
            <a:ext cx="7846413" cy="6753288"/>
          </a:xfrm>
          <a:prstGeom prst="rect">
            <a:avLst/>
          </a:prstGeom>
          <a:noFill/>
          <a:ln w="9525">
            <a:noFill/>
            <a:miter lim="800000"/>
            <a:headEnd/>
            <a:tailEnd/>
          </a:ln>
        </p:spPr>
      </p:pic>
    </p:spTree>
    <p:extLst>
      <p:ext uri="{BB962C8B-B14F-4D97-AF65-F5344CB8AC3E}">
        <p14:creationId xmlns:p14="http://schemas.microsoft.com/office/powerpoint/2010/main" val="31454283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683568" y="0"/>
            <a:ext cx="7704856" cy="6808091"/>
          </a:xfrm>
          <a:prstGeom prst="rect">
            <a:avLst/>
          </a:prstGeom>
          <a:noFill/>
          <a:ln w="9525">
            <a:noFill/>
            <a:miter lim="800000"/>
            <a:headEnd/>
            <a:tailEnd/>
          </a:ln>
        </p:spPr>
      </p:pic>
    </p:spTree>
    <p:extLst>
      <p:ext uri="{BB962C8B-B14F-4D97-AF65-F5344CB8AC3E}">
        <p14:creationId xmlns:p14="http://schemas.microsoft.com/office/powerpoint/2010/main" val="10311155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260648"/>
            <a:ext cx="8640960" cy="6408712"/>
          </a:xfrm>
        </p:spPr>
        <p:txBody>
          <a:bodyPr>
            <a:normAutofit fontScale="32500" lnSpcReduction="20000"/>
          </a:bodyPr>
          <a:lstStyle/>
          <a:p>
            <a:pPr lvl="0"/>
            <a:endParaRPr lang="en-AU" sz="8000" b="1" dirty="0" smtClean="0"/>
          </a:p>
          <a:p>
            <a:pPr lvl="0">
              <a:buNone/>
            </a:pPr>
            <a:r>
              <a:rPr lang="en-US" sz="8600" b="1" dirty="0" smtClean="0"/>
              <a:t>Copper Hill Geological/Mineral/Alteration DOMAINS</a:t>
            </a:r>
            <a:endParaRPr lang="en-AU" sz="8600" b="1" dirty="0" smtClean="0"/>
          </a:p>
          <a:p>
            <a:pPr lvl="0"/>
            <a:endParaRPr lang="en-AU" sz="8000" b="1" dirty="0" smtClean="0"/>
          </a:p>
          <a:p>
            <a:pPr lvl="0"/>
            <a:r>
              <a:rPr lang="en-AU" sz="8000" b="1" dirty="0" smtClean="0"/>
              <a:t>Mineralising Tonalite Porphyry - mineraliser domain</a:t>
            </a:r>
          </a:p>
          <a:p>
            <a:r>
              <a:rPr lang="en-AU" sz="4900" dirty="0" smtClean="0"/>
              <a:t>Position – central top of area enclosed by pit shell, directly below the supergene zone. </a:t>
            </a:r>
          </a:p>
          <a:p>
            <a:r>
              <a:rPr lang="en-AU" sz="4900" dirty="0" smtClean="0"/>
              <a:t>Rock host – mainly MTP, some andesitic volcanics and TP dykes</a:t>
            </a:r>
          </a:p>
          <a:p>
            <a:r>
              <a:rPr lang="en-AU" sz="4900" dirty="0" smtClean="0"/>
              <a:t>Mineralisation style - dense to moderately dense veining – ‘M’ veins and ‘B’ veins + sulphide disseminations, mostly cpy.</a:t>
            </a:r>
          </a:p>
          <a:p>
            <a:r>
              <a:rPr lang="en-AU" sz="4900" dirty="0" smtClean="0"/>
              <a:t>Alteration- sericite-magnetite-chlorite (SCM) and sericite-chlorite-carbonate (SCC), typically.</a:t>
            </a:r>
          </a:p>
          <a:p>
            <a:r>
              <a:rPr lang="en-AU" sz="4900" dirty="0" smtClean="0"/>
              <a:t>M veins – quartz-mt-cpy-bn-(py) and gold</a:t>
            </a:r>
          </a:p>
          <a:p>
            <a:r>
              <a:rPr lang="en-AU" sz="4900" dirty="0" smtClean="0"/>
              <a:t>B veins – quartz – cpy – py- (bn, carbonate), characterised by a central zone of sulphide within the veins</a:t>
            </a:r>
          </a:p>
          <a:p>
            <a:r>
              <a:rPr lang="en-AU" sz="4900" dirty="0" smtClean="0"/>
              <a:t>Estimated volume of total ore tonnage– 31%</a:t>
            </a:r>
          </a:p>
          <a:p>
            <a:r>
              <a:rPr lang="en-AU" dirty="0" smtClean="0"/>
              <a:t> </a:t>
            </a:r>
          </a:p>
          <a:p>
            <a:pPr lvl="0"/>
            <a:r>
              <a:rPr lang="en-AU" sz="8000" b="1" dirty="0" smtClean="0"/>
              <a:t>Unassigned LG primary</a:t>
            </a:r>
          </a:p>
          <a:p>
            <a:r>
              <a:rPr lang="en-AU" sz="4900" dirty="0" smtClean="0"/>
              <a:t>Position – peripheral to the MTP mineraliser and Crowded Tonalite Porphyry/carapace domains.</a:t>
            </a:r>
          </a:p>
          <a:p>
            <a:r>
              <a:rPr lang="en-AU" sz="4900" dirty="0" smtClean="0"/>
              <a:t>Consistent low grade copper-gold mineralisation, vein hosted and disseminated,</a:t>
            </a:r>
          </a:p>
          <a:p>
            <a:r>
              <a:rPr lang="en-AU" sz="4900" dirty="0" smtClean="0"/>
              <a:t>within the pit shell but peripheral to the higher grade MTP-mineraliser domain.</a:t>
            </a:r>
          </a:p>
          <a:p>
            <a:r>
              <a:rPr lang="en-AU" sz="4900" dirty="0" smtClean="0"/>
              <a:t>Host rock not well defined but usually MTP or CTP/TP. Alteration – SCC, combinations of chlorite, sericite, carbonate, epidote, albite (propylitic)</a:t>
            </a:r>
          </a:p>
          <a:p>
            <a:r>
              <a:rPr lang="en-AU" sz="4900" dirty="0" smtClean="0"/>
              <a:t>Estimated volume of total ore tonnage– 31%</a:t>
            </a:r>
          </a:p>
          <a:p>
            <a:r>
              <a:rPr lang="en-AU" sz="4900" dirty="0" smtClean="0"/>
              <a:t> </a:t>
            </a:r>
          </a:p>
          <a:p>
            <a:pPr>
              <a:buNone/>
            </a:pPr>
            <a:r>
              <a:rPr lang="en-AU" sz="5600" b="1" dirty="0" smtClean="0"/>
              <a:t> </a:t>
            </a:r>
          </a:p>
          <a:p>
            <a:endParaRPr lang="en-AU" dirty="0"/>
          </a:p>
        </p:txBody>
      </p:sp>
    </p:spTree>
    <p:extLst>
      <p:ext uri="{BB962C8B-B14F-4D97-AF65-F5344CB8AC3E}">
        <p14:creationId xmlns:p14="http://schemas.microsoft.com/office/powerpoint/2010/main" val="36287953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0"/>
            <a:ext cx="8229600" cy="5577483"/>
          </a:xfrm>
        </p:spPr>
        <p:txBody>
          <a:bodyPr>
            <a:normAutofit fontScale="47500" lnSpcReduction="20000"/>
          </a:bodyPr>
          <a:lstStyle/>
          <a:p>
            <a:pPr lvl="0"/>
            <a:r>
              <a:rPr lang="en-AU" sz="5500" b="1" dirty="0" smtClean="0"/>
              <a:t>CTP/carapace domain</a:t>
            </a:r>
          </a:p>
          <a:p>
            <a:r>
              <a:rPr lang="en-AU" sz="3400" dirty="0" smtClean="0"/>
              <a:t>Position – below the MTP-mineraliser domain</a:t>
            </a:r>
          </a:p>
          <a:p>
            <a:r>
              <a:rPr lang="en-AU" sz="3400" dirty="0" smtClean="0"/>
              <a:t>Rock host – mainly CTP, some MTP, TP dykes and andesitic volcanic</a:t>
            </a:r>
          </a:p>
          <a:p>
            <a:r>
              <a:rPr lang="en-AU" sz="3400" dirty="0" smtClean="0"/>
              <a:t>Mineralisation style -  moderately dense to sparse veining – ‘B’ veins, ‘C’ veins and ‘D’ veins. Disseminated cpy and py also.</a:t>
            </a:r>
          </a:p>
          <a:p>
            <a:r>
              <a:rPr lang="en-AU" sz="3400" dirty="0" smtClean="0"/>
              <a:t>C veins – white to pink carbonate (Mn-bearing?) carbonate veins, commonly bearing some or all of cpy, sphal, gal, bn, py and gold. Base metal carbonate veins. These veins are commonly triangular in shape, as if infilling spaces formed by brecciation.</a:t>
            </a:r>
          </a:p>
          <a:p>
            <a:r>
              <a:rPr lang="en-AU" sz="3400" dirty="0" smtClean="0"/>
              <a:t>D veins – very late-stage veining – calcite, siderite or laumontite (gypsum, anhydrite at depth). These are unmineralised.</a:t>
            </a:r>
          </a:p>
          <a:p>
            <a:r>
              <a:rPr lang="en-AU" sz="3400" dirty="0" smtClean="0"/>
              <a:t>Estimated volume of total ore tonnage – 20%</a:t>
            </a:r>
          </a:p>
          <a:p>
            <a:endParaRPr lang="en-AU" dirty="0" smtClean="0"/>
          </a:p>
          <a:p>
            <a:pPr lvl="0"/>
            <a:r>
              <a:rPr lang="en-AU" sz="5500" b="1" dirty="0" smtClean="0"/>
              <a:t>Argillic domain</a:t>
            </a:r>
          </a:p>
          <a:p>
            <a:r>
              <a:rPr lang="en-AU" sz="3400" dirty="0" smtClean="0"/>
              <a:t>Position – near-surface on the western side of the deposit, and in small patches in the Unassigned LG domain.</a:t>
            </a:r>
          </a:p>
          <a:p>
            <a:r>
              <a:rPr lang="en-AU" sz="3400" dirty="0" smtClean="0"/>
              <a:t>The least well defined zone in a sparsely drill-tested part of the deposit. </a:t>
            </a:r>
          </a:p>
          <a:p>
            <a:r>
              <a:rPr lang="en-AU" sz="3400" dirty="0" smtClean="0"/>
              <a:t>Rock host – Undifferentiated tonalite porphyry, CTP, MTP.</a:t>
            </a:r>
          </a:p>
          <a:p>
            <a:r>
              <a:rPr lang="en-AU" sz="3400" dirty="0" smtClean="0"/>
              <a:t>Mineralisation style – mainly disseminated py and cpy with some B vein hosted mineralisation.</a:t>
            </a:r>
          </a:p>
          <a:p>
            <a:r>
              <a:rPr lang="en-AU" sz="3400" dirty="0" smtClean="0"/>
              <a:t>This zone is characterised by its alteration style – white clay – sericite – minor silicification patches and chlorite, bordering on phyllic alteration.</a:t>
            </a:r>
          </a:p>
          <a:p>
            <a:r>
              <a:rPr lang="en-AU" sz="3400" dirty="0" smtClean="0"/>
              <a:t>Estimated volume of total ore tonnage – 6%</a:t>
            </a:r>
          </a:p>
          <a:p>
            <a:endParaRPr lang="en-AU" dirty="0"/>
          </a:p>
        </p:txBody>
      </p:sp>
    </p:spTree>
    <p:extLst>
      <p:ext uri="{BB962C8B-B14F-4D97-AF65-F5344CB8AC3E}">
        <p14:creationId xmlns:p14="http://schemas.microsoft.com/office/powerpoint/2010/main" val="22781733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88640"/>
            <a:ext cx="8229600" cy="6408712"/>
          </a:xfrm>
        </p:spPr>
        <p:txBody>
          <a:bodyPr>
            <a:normAutofit fontScale="47500" lnSpcReduction="20000"/>
          </a:bodyPr>
          <a:lstStyle/>
          <a:p>
            <a:pPr lvl="0"/>
            <a:endParaRPr lang="en-AU" sz="4500" b="1" dirty="0" smtClean="0"/>
          </a:p>
          <a:p>
            <a:pPr lvl="0"/>
            <a:r>
              <a:rPr lang="en-AU" sz="4500" b="1" dirty="0" smtClean="0"/>
              <a:t>Mineralised breccia domain</a:t>
            </a:r>
          </a:p>
          <a:p>
            <a:r>
              <a:rPr lang="en-AU" dirty="0" smtClean="0"/>
              <a:t>To date, only intersected at Wattle Hill. Estimated volume of total ore tonnage ~1%.</a:t>
            </a:r>
          </a:p>
          <a:p>
            <a:r>
              <a:rPr lang="en-AU" dirty="0" smtClean="0"/>
              <a:t> </a:t>
            </a:r>
          </a:p>
          <a:p>
            <a:pPr lvl="0"/>
            <a:r>
              <a:rPr lang="en-AU" sz="4500" b="1" dirty="0" smtClean="0"/>
              <a:t>Mixed tonalite porphyry/andesitic volcanic domain</a:t>
            </a:r>
          </a:p>
          <a:p>
            <a:r>
              <a:rPr lang="en-AU" dirty="0" smtClean="0"/>
              <a:t>Position – north-western part of the deposit. A discontinuous domain from 5200N to 6200N (local grid). Typified by mineralisation in GCHR298 and 319, where many small intrusions of tonalite are present in andesitic volcanic host rocks. This domain includes contact zone hydrothermally/magmatically brecciated andesite with tonalite porphyry clasts. </a:t>
            </a:r>
          </a:p>
          <a:p>
            <a:r>
              <a:rPr lang="en-AU" dirty="0" smtClean="0"/>
              <a:t>The mineralisation is ‘B’, ‘C’ and ‘D’ vein and disseminated pyrite and chalcopyrite. The alteration is variable reddening-ser-si-carb-chl.</a:t>
            </a:r>
          </a:p>
          <a:p>
            <a:r>
              <a:rPr lang="en-AU" dirty="0" smtClean="0"/>
              <a:t>Estimated volume of total ore tonnage = 8%</a:t>
            </a:r>
          </a:p>
          <a:p>
            <a:r>
              <a:rPr lang="en-AU" dirty="0" smtClean="0"/>
              <a:t> </a:t>
            </a:r>
          </a:p>
          <a:p>
            <a:pPr lvl="0"/>
            <a:r>
              <a:rPr lang="en-AU" sz="4500" b="1" dirty="0" smtClean="0"/>
              <a:t>Mineralised waste</a:t>
            </a:r>
          </a:p>
          <a:p>
            <a:r>
              <a:rPr lang="en-AU" dirty="0" smtClean="0"/>
              <a:t>Samples of core judged to be below ore grade.</a:t>
            </a:r>
          </a:p>
          <a:p>
            <a:r>
              <a:rPr lang="en-AU" dirty="0" smtClean="0"/>
              <a:t> </a:t>
            </a:r>
          </a:p>
          <a:p>
            <a:pPr lvl="0"/>
            <a:r>
              <a:rPr lang="en-AU" sz="4500" b="1" dirty="0" smtClean="0"/>
              <a:t>Barren intrusions/ QTP</a:t>
            </a:r>
          </a:p>
          <a:p>
            <a:r>
              <a:rPr lang="en-AU" dirty="0" smtClean="0"/>
              <a:t>Very barren, late, unaltered quartz tonalite porphyry dykes/intrusions. Average copper grade – 60ppm, average gold grade - &lt;0.01g/t. This type of intrusion produces high grade gold and copper mineralisation in host rock around its contacts, probably by remobilisation into quartz veins.</a:t>
            </a:r>
          </a:p>
          <a:p>
            <a:r>
              <a:rPr lang="en-AU" dirty="0" smtClean="0"/>
              <a:t> </a:t>
            </a:r>
          </a:p>
          <a:p>
            <a:pPr lvl="0"/>
            <a:r>
              <a:rPr lang="en-AU" sz="4400" b="1" dirty="0" smtClean="0"/>
              <a:t>Barren Zone/low-grade core</a:t>
            </a:r>
            <a:r>
              <a:rPr lang="en-AU" dirty="0" smtClean="0"/>
              <a:t>	</a:t>
            </a:r>
          </a:p>
          <a:p>
            <a:r>
              <a:rPr lang="en-AU" dirty="0" smtClean="0"/>
              <a:t>The ‘Barren Zone is a poorly drill-defined zone in the south-eastern part of the Copper Hill area. The gold and copper grades are sub-ore but above background levels, making it more mineralised than the Barren intrusion/QTP domain. The host rock is probably Crowded Tonalite Porphyry.</a:t>
            </a:r>
          </a:p>
          <a:p>
            <a:endParaRPr lang="en-AU" dirty="0"/>
          </a:p>
        </p:txBody>
      </p:sp>
    </p:spTree>
    <p:extLst>
      <p:ext uri="{BB962C8B-B14F-4D97-AF65-F5344CB8AC3E}">
        <p14:creationId xmlns:p14="http://schemas.microsoft.com/office/powerpoint/2010/main" val="11075608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CR-SBS\Share\ASX\Announcements\2011\20110225_GCHR319\Fig1_Drill Plan Regional [Fig 1]v1.jpg"/>
          <p:cNvPicPr>
            <a:picLocks noGrp="1" noChangeAspect="1" noChangeArrowheads="1"/>
          </p:cNvPicPr>
          <p:nvPr>
            <p:ph idx="1"/>
          </p:nvPr>
        </p:nvPicPr>
        <p:blipFill>
          <a:blip r:embed="rId2" cstate="print"/>
          <a:srcRect/>
          <a:stretch>
            <a:fillRect/>
          </a:stretch>
        </p:blipFill>
        <p:spPr bwMode="auto">
          <a:xfrm>
            <a:off x="539552" y="187354"/>
            <a:ext cx="5184576" cy="6469687"/>
          </a:xfrm>
          <a:prstGeom prst="rect">
            <a:avLst/>
          </a:prstGeom>
          <a:noFill/>
        </p:spPr>
      </p:pic>
      <p:sp>
        <p:nvSpPr>
          <p:cNvPr id="4" name="TextBox 3"/>
          <p:cNvSpPr txBox="1"/>
          <p:nvPr/>
        </p:nvSpPr>
        <p:spPr>
          <a:xfrm>
            <a:off x="5724128" y="1916832"/>
            <a:ext cx="3419872" cy="3662541"/>
          </a:xfrm>
          <a:prstGeom prst="rect">
            <a:avLst/>
          </a:prstGeom>
          <a:noFill/>
        </p:spPr>
        <p:txBody>
          <a:bodyPr wrap="square" rtlCol="0">
            <a:spAutoFit/>
          </a:bodyPr>
          <a:lstStyle/>
          <a:p>
            <a:pPr algn="ctr"/>
            <a:r>
              <a:rPr lang="en-US" sz="3600" b="1" dirty="0" smtClean="0">
                <a:solidFill>
                  <a:srgbClr val="002060"/>
                </a:solidFill>
              </a:rPr>
              <a:t>NEW ZONES</a:t>
            </a:r>
          </a:p>
          <a:p>
            <a:pPr algn="ctr"/>
            <a:endParaRPr lang="en-US" sz="2800" b="1" dirty="0" smtClean="0">
              <a:solidFill>
                <a:srgbClr val="002060"/>
              </a:solidFill>
            </a:endParaRPr>
          </a:p>
          <a:p>
            <a:pPr algn="ctr"/>
            <a:r>
              <a:rPr lang="en-US" sz="2800" b="1" dirty="0" smtClean="0">
                <a:solidFill>
                  <a:srgbClr val="002060"/>
                </a:solidFill>
              </a:rPr>
              <a:t>Buckley’s Hill Extensions </a:t>
            </a:r>
          </a:p>
          <a:p>
            <a:pPr algn="ctr"/>
            <a:r>
              <a:rPr lang="en-US" sz="2800" b="1" dirty="0" smtClean="0">
                <a:solidFill>
                  <a:srgbClr val="002060"/>
                </a:solidFill>
              </a:rPr>
              <a:t>&amp; </a:t>
            </a:r>
          </a:p>
          <a:p>
            <a:pPr algn="ctr"/>
            <a:r>
              <a:rPr lang="en-US" sz="2800" b="1" dirty="0" smtClean="0">
                <a:solidFill>
                  <a:srgbClr val="002060"/>
                </a:solidFill>
              </a:rPr>
              <a:t>Wattle Hill Infill &amp; Deeps</a:t>
            </a:r>
          </a:p>
          <a:p>
            <a:pPr algn="ctr"/>
            <a:endParaRPr lang="en-US" sz="2800" b="1" dirty="0" smtClean="0">
              <a:solidFill>
                <a:srgbClr val="002060"/>
              </a:solidFill>
            </a:endParaRPr>
          </a:p>
        </p:txBody>
      </p:sp>
      <p:sp>
        <p:nvSpPr>
          <p:cNvPr id="5" name="Up Arrow 4"/>
          <p:cNvSpPr/>
          <p:nvPr/>
        </p:nvSpPr>
        <p:spPr>
          <a:xfrm rot="19264301">
            <a:off x="972" y="538787"/>
            <a:ext cx="1236704" cy="1410601"/>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Up Arrow 6"/>
          <p:cNvSpPr/>
          <p:nvPr/>
        </p:nvSpPr>
        <p:spPr>
          <a:xfrm rot="19181956">
            <a:off x="3781355" y="4921286"/>
            <a:ext cx="484632" cy="978408"/>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CR Proj Loc All.jpg"/>
          <p:cNvPicPr>
            <a:picLocks noChangeAspect="1"/>
          </p:cNvPicPr>
          <p:nvPr/>
        </p:nvPicPr>
        <p:blipFill>
          <a:blip r:embed="rId3" cstate="print"/>
          <a:stretch>
            <a:fillRect/>
          </a:stretch>
        </p:blipFill>
        <p:spPr>
          <a:xfrm>
            <a:off x="611560" y="116711"/>
            <a:ext cx="7848872" cy="6564354"/>
          </a:xfrm>
          <a:prstGeom prst="rect">
            <a:avLst/>
          </a:prstGeom>
        </p:spPr>
      </p:pic>
      <p:sp>
        <p:nvSpPr>
          <p:cNvPr id="4" name="7-Point Star 3"/>
          <p:cNvSpPr/>
          <p:nvPr/>
        </p:nvSpPr>
        <p:spPr>
          <a:xfrm>
            <a:off x="6588224" y="4077072"/>
            <a:ext cx="432048" cy="360040"/>
          </a:xfrm>
          <a:prstGeom prst="star7">
            <a:avLst/>
          </a:prstGeom>
          <a:solidFill>
            <a:srgbClr val="FF0000"/>
          </a:solidFill>
          <a:ln>
            <a:solidFill>
              <a:srgbClr val="00B05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rgbClr val="FF0000"/>
              </a:solidFill>
            </a:endParaRPr>
          </a:p>
        </p:txBody>
      </p:sp>
      <p:sp>
        <p:nvSpPr>
          <p:cNvPr id="5" name="TextBox 4"/>
          <p:cNvSpPr txBox="1"/>
          <p:nvPr/>
        </p:nvSpPr>
        <p:spPr>
          <a:xfrm>
            <a:off x="5004048" y="6309320"/>
            <a:ext cx="1080120" cy="369332"/>
          </a:xfrm>
          <a:prstGeom prst="rect">
            <a:avLst/>
          </a:prstGeom>
          <a:solidFill>
            <a:schemeClr val="bg1"/>
          </a:solidFill>
          <a:ln>
            <a:noFill/>
          </a:ln>
        </p:spPr>
        <p:txBody>
          <a:bodyPr wrap="square" rtlCol="0">
            <a:spAutoFit/>
          </a:bodyPr>
          <a:lstStyle/>
          <a:p>
            <a:endParaRPr lang="en-A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CR-SBS\Share\ASX\Announcements\2011\20110225_GCHR319\Fig1_Drill Plan Regional [Fig 1]v1.jpg"/>
          <p:cNvPicPr>
            <a:picLocks noGrp="1" noChangeAspect="1" noChangeArrowheads="1"/>
          </p:cNvPicPr>
          <p:nvPr>
            <p:ph idx="1"/>
          </p:nvPr>
        </p:nvPicPr>
        <p:blipFill>
          <a:blip r:embed="rId2" cstate="print"/>
          <a:srcRect/>
          <a:stretch>
            <a:fillRect/>
          </a:stretch>
        </p:blipFill>
        <p:spPr bwMode="auto">
          <a:xfrm>
            <a:off x="539552" y="187354"/>
            <a:ext cx="5184576" cy="6469687"/>
          </a:xfrm>
          <a:prstGeom prst="rect">
            <a:avLst/>
          </a:prstGeom>
          <a:noFill/>
        </p:spPr>
      </p:pic>
      <p:sp>
        <p:nvSpPr>
          <p:cNvPr id="6" name="TextBox 5"/>
          <p:cNvSpPr txBox="1"/>
          <p:nvPr/>
        </p:nvSpPr>
        <p:spPr>
          <a:xfrm>
            <a:off x="6012160" y="260648"/>
            <a:ext cx="2808312" cy="1384995"/>
          </a:xfrm>
          <a:prstGeom prst="rect">
            <a:avLst/>
          </a:prstGeom>
          <a:noFill/>
        </p:spPr>
        <p:txBody>
          <a:bodyPr wrap="square" rtlCol="0">
            <a:spAutoFit/>
          </a:bodyPr>
          <a:lstStyle/>
          <a:p>
            <a:pPr algn="ctr"/>
            <a:r>
              <a:rPr lang="en-US" sz="2800" b="1" dirty="0" smtClean="0"/>
              <a:t>COPPER HILL DRILLING 2010 and into 2011</a:t>
            </a:r>
            <a:endParaRPr lang="en-AU" sz="2800" b="1" dirty="0"/>
          </a:p>
        </p:txBody>
      </p:sp>
      <p:sp>
        <p:nvSpPr>
          <p:cNvPr id="4" name="TextBox 3"/>
          <p:cNvSpPr txBox="1"/>
          <p:nvPr/>
        </p:nvSpPr>
        <p:spPr>
          <a:xfrm>
            <a:off x="5724128" y="1556792"/>
            <a:ext cx="3419872" cy="4154984"/>
          </a:xfrm>
          <a:prstGeom prst="rect">
            <a:avLst/>
          </a:prstGeom>
          <a:noFill/>
        </p:spPr>
        <p:txBody>
          <a:bodyPr wrap="square" rtlCol="0">
            <a:spAutoFit/>
          </a:bodyPr>
          <a:lstStyle/>
          <a:p>
            <a:pPr algn="ctr"/>
            <a:r>
              <a:rPr lang="en-US" sz="2800" b="1" dirty="0" smtClean="0">
                <a:solidFill>
                  <a:srgbClr val="002060"/>
                </a:solidFill>
              </a:rPr>
              <a:t>Buckley’s Hill Extensions </a:t>
            </a:r>
          </a:p>
          <a:p>
            <a:pPr algn="ctr"/>
            <a:r>
              <a:rPr lang="en-US" sz="2400" b="1" dirty="0" smtClean="0">
                <a:solidFill>
                  <a:srgbClr val="002060"/>
                </a:solidFill>
              </a:rPr>
              <a:t>+200m wide near surface +480m wide at depth</a:t>
            </a:r>
          </a:p>
          <a:p>
            <a:pPr algn="ctr"/>
            <a:r>
              <a:rPr lang="en-US" sz="2000" b="1" dirty="0" smtClean="0">
                <a:solidFill>
                  <a:srgbClr val="002060"/>
                </a:solidFill>
              </a:rPr>
              <a:t>Drill intervals of:</a:t>
            </a:r>
          </a:p>
          <a:p>
            <a:pPr algn="ctr"/>
            <a:r>
              <a:rPr lang="en-US" sz="2000" b="1" dirty="0" smtClean="0">
                <a:solidFill>
                  <a:srgbClr val="002060"/>
                </a:solidFill>
              </a:rPr>
              <a:t>486m @ 0.33% Cu</a:t>
            </a:r>
          </a:p>
          <a:p>
            <a:pPr algn="ctr"/>
            <a:r>
              <a:rPr lang="en-US" sz="2000" b="1" dirty="0" smtClean="0">
                <a:solidFill>
                  <a:srgbClr val="002060"/>
                </a:solidFill>
              </a:rPr>
              <a:t>283m @ 0.23%Cu </a:t>
            </a:r>
          </a:p>
          <a:p>
            <a:pPr algn="ctr"/>
            <a:r>
              <a:rPr lang="en-US" sz="2000" b="1" dirty="0" smtClean="0">
                <a:solidFill>
                  <a:srgbClr val="002060"/>
                </a:solidFill>
              </a:rPr>
              <a:t>with </a:t>
            </a:r>
          </a:p>
          <a:p>
            <a:pPr algn="ctr"/>
            <a:r>
              <a:rPr lang="en-US" sz="2000" b="1" dirty="0" smtClean="0">
                <a:solidFill>
                  <a:srgbClr val="002060"/>
                </a:solidFill>
              </a:rPr>
              <a:t>66m @ 0.6% Cu </a:t>
            </a:r>
          </a:p>
          <a:p>
            <a:pPr algn="ctr"/>
            <a:r>
              <a:rPr lang="en-US" sz="2000" b="1" dirty="0" smtClean="0">
                <a:solidFill>
                  <a:srgbClr val="002060"/>
                </a:solidFill>
              </a:rPr>
              <a:t>108m @ 0.43% Cu</a:t>
            </a:r>
          </a:p>
          <a:p>
            <a:pPr algn="ctr"/>
            <a:r>
              <a:rPr lang="en-US" sz="2000" b="1" dirty="0" smtClean="0">
                <a:solidFill>
                  <a:srgbClr val="002060"/>
                </a:solidFill>
              </a:rPr>
              <a:t>+ gold credits</a:t>
            </a:r>
          </a:p>
          <a:p>
            <a:pPr algn="ctr"/>
            <a:r>
              <a:rPr lang="en-US" sz="2000" b="1" dirty="0" smtClean="0">
                <a:solidFill>
                  <a:srgbClr val="FF0000"/>
                </a:solidFill>
              </a:rPr>
              <a:t>OPEN ALONG STRIKE &amp; DEPTH</a:t>
            </a:r>
          </a:p>
        </p:txBody>
      </p:sp>
      <p:sp>
        <p:nvSpPr>
          <p:cNvPr id="5" name="Up Arrow 4"/>
          <p:cNvSpPr/>
          <p:nvPr/>
        </p:nvSpPr>
        <p:spPr>
          <a:xfrm rot="19264301">
            <a:off x="13399" y="842998"/>
            <a:ext cx="1129303" cy="1193223"/>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CR-SBS\Share\ASX\Announcements\2011\20110225_GCHR319\Fig2_Cu Hill X6150N [Fig 2]_v2.jpg"/>
          <p:cNvPicPr>
            <a:picLocks noGrp="1" noChangeAspect="1" noChangeArrowheads="1"/>
          </p:cNvPicPr>
          <p:nvPr>
            <p:ph idx="1"/>
          </p:nvPr>
        </p:nvPicPr>
        <p:blipFill>
          <a:blip r:embed="rId2" cstate="print"/>
          <a:srcRect/>
          <a:stretch>
            <a:fillRect/>
          </a:stretch>
        </p:blipFill>
        <p:spPr bwMode="auto">
          <a:xfrm>
            <a:off x="179512" y="188640"/>
            <a:ext cx="4680520" cy="6440480"/>
          </a:xfrm>
          <a:prstGeom prst="rect">
            <a:avLst/>
          </a:prstGeom>
          <a:noFill/>
        </p:spPr>
      </p:pic>
      <p:cxnSp>
        <p:nvCxnSpPr>
          <p:cNvPr id="3" name="Straight Arrow Connector 2"/>
          <p:cNvCxnSpPr/>
          <p:nvPr/>
        </p:nvCxnSpPr>
        <p:spPr>
          <a:xfrm rot="16200000" flipH="1">
            <a:off x="-792596" y="4185084"/>
            <a:ext cx="3600400" cy="136815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rot="16200000" flipH="1">
            <a:off x="1367644" y="1808820"/>
            <a:ext cx="3888432" cy="309634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148064" y="1021953"/>
            <a:ext cx="3744416" cy="3631763"/>
          </a:xfrm>
          <a:prstGeom prst="rect">
            <a:avLst/>
          </a:prstGeom>
          <a:noFill/>
        </p:spPr>
        <p:txBody>
          <a:bodyPr wrap="square" rtlCol="0">
            <a:spAutoFit/>
          </a:bodyPr>
          <a:lstStyle/>
          <a:p>
            <a:r>
              <a:rPr lang="en-US" b="1" dirty="0" smtClean="0"/>
              <a:t>Buckley’s Hill, Section 6150N</a:t>
            </a:r>
            <a:endParaRPr lang="en-AU" b="1" dirty="0" smtClean="0"/>
          </a:p>
          <a:p>
            <a:pPr>
              <a:buFont typeface="Arial" pitchFamily="34" charset="0"/>
              <a:buChar char="•"/>
            </a:pPr>
            <a:endParaRPr lang="en-AU" sz="1200" b="1" dirty="0" smtClean="0"/>
          </a:p>
          <a:p>
            <a:pPr>
              <a:buFont typeface="Arial" pitchFamily="34" charset="0"/>
              <a:buChar char="•"/>
            </a:pPr>
            <a:r>
              <a:rPr lang="en-AU" sz="1400" b="1" dirty="0" smtClean="0"/>
              <a:t> Big &amp; expanding zone  indicated</a:t>
            </a:r>
          </a:p>
          <a:p>
            <a:endParaRPr lang="en-AU" sz="1400" b="1" dirty="0" smtClean="0"/>
          </a:p>
          <a:p>
            <a:pPr>
              <a:buFont typeface="Arial" pitchFamily="34" charset="0"/>
              <a:buChar char="•"/>
            </a:pPr>
            <a:r>
              <a:rPr lang="en-AU" sz="1400" b="1" dirty="0" smtClean="0"/>
              <a:t> Copper and gold grades remain elevated and above average. </a:t>
            </a:r>
          </a:p>
          <a:p>
            <a:endParaRPr lang="en-AU" sz="1400" b="1" dirty="0" smtClean="0"/>
          </a:p>
          <a:p>
            <a:pPr>
              <a:buFont typeface="Arial" pitchFamily="34" charset="0"/>
              <a:buChar char="•"/>
            </a:pPr>
            <a:r>
              <a:rPr lang="en-AU" sz="1400" b="1" dirty="0" smtClean="0"/>
              <a:t> Substantial extensions indicated along strike to the northwest </a:t>
            </a:r>
          </a:p>
          <a:p>
            <a:endParaRPr lang="en-AU" sz="1400" b="1" dirty="0" smtClean="0"/>
          </a:p>
          <a:p>
            <a:pPr>
              <a:buFont typeface="Arial" pitchFamily="34" charset="0"/>
              <a:buChar char="•"/>
            </a:pPr>
            <a:r>
              <a:rPr lang="en-AU" sz="1400" b="1" dirty="0" smtClean="0"/>
              <a:t> Vector to higher grade mineralisation at depth? </a:t>
            </a:r>
          </a:p>
          <a:p>
            <a:pPr>
              <a:buFont typeface="Arial" pitchFamily="34" charset="0"/>
              <a:buChar char="•"/>
            </a:pPr>
            <a:endParaRPr lang="en-AU" sz="1400" b="1" dirty="0"/>
          </a:p>
          <a:p>
            <a:pPr>
              <a:buFont typeface="Arial" pitchFamily="34" charset="0"/>
              <a:buChar char="•"/>
            </a:pPr>
            <a:r>
              <a:rPr lang="en-AU" sz="1400" b="1" dirty="0" smtClean="0"/>
              <a:t>  Success here  will all contribute positively to the next resource estimate.</a:t>
            </a:r>
          </a:p>
          <a:p>
            <a:endParaRPr lang="en-AU" dirty="0"/>
          </a:p>
        </p:txBody>
      </p:sp>
      <p:cxnSp>
        <p:nvCxnSpPr>
          <p:cNvPr id="12" name="Straight Arrow Connector 11"/>
          <p:cNvCxnSpPr/>
          <p:nvPr/>
        </p:nvCxnSpPr>
        <p:spPr>
          <a:xfrm rot="10800000" flipV="1">
            <a:off x="971600" y="476672"/>
            <a:ext cx="936104" cy="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771800" y="476672"/>
            <a:ext cx="936104"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907704" y="332656"/>
            <a:ext cx="1296144" cy="276999"/>
          </a:xfrm>
          <a:prstGeom prst="rect">
            <a:avLst/>
          </a:prstGeom>
          <a:noFill/>
          <a:ln>
            <a:noFill/>
          </a:ln>
        </p:spPr>
        <p:txBody>
          <a:bodyPr wrap="square" rtlCol="0">
            <a:spAutoFit/>
          </a:bodyPr>
          <a:lstStyle/>
          <a:p>
            <a:r>
              <a:rPr lang="en-US" sz="1200" b="1" dirty="0" smtClean="0">
                <a:solidFill>
                  <a:srgbClr val="FF0000"/>
                </a:solidFill>
              </a:rPr>
              <a:t>200 metres</a:t>
            </a:r>
            <a:endParaRPr lang="en-AU" sz="1200" b="1" dirty="0">
              <a:solidFill>
                <a:srgbClr val="FF0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CR-SBS\Share\ASX\Announcements\2011\20110225_GCHR319\Fig 3_Drill Plan Detail_v3.jpg"/>
          <p:cNvPicPr>
            <a:picLocks noGrp="1" noChangeAspect="1" noChangeArrowheads="1"/>
          </p:cNvPicPr>
          <p:nvPr>
            <p:ph idx="1"/>
          </p:nvPr>
        </p:nvPicPr>
        <p:blipFill>
          <a:blip r:embed="rId2" cstate="print"/>
          <a:srcRect/>
          <a:stretch>
            <a:fillRect/>
          </a:stretch>
        </p:blipFill>
        <p:spPr bwMode="auto">
          <a:xfrm>
            <a:off x="179512" y="188640"/>
            <a:ext cx="5978788" cy="6480720"/>
          </a:xfrm>
          <a:prstGeom prst="rect">
            <a:avLst/>
          </a:prstGeom>
          <a:noFill/>
        </p:spPr>
      </p:pic>
      <p:sp>
        <p:nvSpPr>
          <p:cNvPr id="5" name="TextBox 4"/>
          <p:cNvSpPr txBox="1"/>
          <p:nvPr/>
        </p:nvSpPr>
        <p:spPr>
          <a:xfrm>
            <a:off x="6156176" y="1196752"/>
            <a:ext cx="1440160" cy="369332"/>
          </a:xfrm>
          <a:prstGeom prst="rect">
            <a:avLst/>
          </a:prstGeom>
          <a:noFill/>
        </p:spPr>
        <p:txBody>
          <a:bodyPr wrap="square" rtlCol="0">
            <a:spAutoFit/>
          </a:bodyPr>
          <a:lstStyle/>
          <a:p>
            <a:r>
              <a:rPr lang="en-US" dirty="0" smtClean="0"/>
              <a:t>6200N</a:t>
            </a:r>
            <a:endParaRPr lang="en-AU" dirty="0"/>
          </a:p>
        </p:txBody>
      </p:sp>
      <p:sp>
        <p:nvSpPr>
          <p:cNvPr id="6" name="TextBox 5"/>
          <p:cNvSpPr txBox="1"/>
          <p:nvPr/>
        </p:nvSpPr>
        <p:spPr>
          <a:xfrm>
            <a:off x="6156176" y="548680"/>
            <a:ext cx="1440160" cy="369332"/>
          </a:xfrm>
          <a:prstGeom prst="rect">
            <a:avLst/>
          </a:prstGeom>
          <a:noFill/>
        </p:spPr>
        <p:txBody>
          <a:bodyPr wrap="square" rtlCol="0">
            <a:spAutoFit/>
          </a:bodyPr>
          <a:lstStyle/>
          <a:p>
            <a:r>
              <a:rPr lang="en-US" dirty="0" smtClean="0"/>
              <a:t>6250N</a:t>
            </a:r>
            <a:endParaRPr lang="en-AU" dirty="0"/>
          </a:p>
        </p:txBody>
      </p:sp>
      <p:sp>
        <p:nvSpPr>
          <p:cNvPr id="7" name="TextBox 6"/>
          <p:cNvSpPr txBox="1"/>
          <p:nvPr/>
        </p:nvSpPr>
        <p:spPr>
          <a:xfrm>
            <a:off x="6156176" y="1916832"/>
            <a:ext cx="1440160" cy="369332"/>
          </a:xfrm>
          <a:prstGeom prst="rect">
            <a:avLst/>
          </a:prstGeom>
          <a:noFill/>
        </p:spPr>
        <p:txBody>
          <a:bodyPr wrap="square" rtlCol="0">
            <a:spAutoFit/>
          </a:bodyPr>
          <a:lstStyle/>
          <a:p>
            <a:r>
              <a:rPr lang="en-US" dirty="0" smtClean="0"/>
              <a:t>6150N</a:t>
            </a:r>
            <a:endParaRPr lang="en-AU" dirty="0"/>
          </a:p>
        </p:txBody>
      </p:sp>
      <p:sp>
        <p:nvSpPr>
          <p:cNvPr id="8" name="TextBox 7"/>
          <p:cNvSpPr txBox="1"/>
          <p:nvPr/>
        </p:nvSpPr>
        <p:spPr>
          <a:xfrm>
            <a:off x="6156176" y="2636912"/>
            <a:ext cx="1440160" cy="369332"/>
          </a:xfrm>
          <a:prstGeom prst="rect">
            <a:avLst/>
          </a:prstGeom>
          <a:noFill/>
        </p:spPr>
        <p:txBody>
          <a:bodyPr wrap="square" rtlCol="0">
            <a:spAutoFit/>
          </a:bodyPr>
          <a:lstStyle/>
          <a:p>
            <a:r>
              <a:rPr lang="en-US" dirty="0" smtClean="0"/>
              <a:t>6100N</a:t>
            </a:r>
            <a:endParaRPr lang="en-AU" dirty="0"/>
          </a:p>
        </p:txBody>
      </p:sp>
      <p:sp>
        <p:nvSpPr>
          <p:cNvPr id="9" name="TextBox 8"/>
          <p:cNvSpPr txBox="1"/>
          <p:nvPr/>
        </p:nvSpPr>
        <p:spPr>
          <a:xfrm rot="10800000" flipV="1">
            <a:off x="6156176" y="3356992"/>
            <a:ext cx="1440160" cy="369332"/>
          </a:xfrm>
          <a:prstGeom prst="rect">
            <a:avLst/>
          </a:prstGeom>
          <a:noFill/>
        </p:spPr>
        <p:txBody>
          <a:bodyPr wrap="square" rtlCol="0">
            <a:spAutoFit/>
          </a:bodyPr>
          <a:lstStyle/>
          <a:p>
            <a:r>
              <a:rPr lang="en-US" dirty="0" smtClean="0"/>
              <a:t>6050N</a:t>
            </a:r>
            <a:endParaRPr lang="en-AU" dirty="0"/>
          </a:p>
        </p:txBody>
      </p:sp>
      <p:sp>
        <p:nvSpPr>
          <p:cNvPr id="10" name="TextBox 9"/>
          <p:cNvSpPr txBox="1"/>
          <p:nvPr/>
        </p:nvSpPr>
        <p:spPr>
          <a:xfrm>
            <a:off x="6156176" y="4077072"/>
            <a:ext cx="1440160" cy="369332"/>
          </a:xfrm>
          <a:prstGeom prst="rect">
            <a:avLst/>
          </a:prstGeom>
          <a:noFill/>
        </p:spPr>
        <p:txBody>
          <a:bodyPr wrap="square" rtlCol="0">
            <a:spAutoFit/>
          </a:bodyPr>
          <a:lstStyle/>
          <a:p>
            <a:r>
              <a:rPr lang="en-US" dirty="0" smtClean="0"/>
              <a:t>6000N</a:t>
            </a:r>
            <a:endParaRPr lang="en-AU" dirty="0"/>
          </a:p>
        </p:txBody>
      </p:sp>
      <p:cxnSp>
        <p:nvCxnSpPr>
          <p:cNvPr id="11" name="Straight Arrow Connector 10"/>
          <p:cNvCxnSpPr/>
          <p:nvPr/>
        </p:nvCxnSpPr>
        <p:spPr>
          <a:xfrm rot="5400000" flipH="1" flipV="1">
            <a:off x="-828600" y="2636912"/>
            <a:ext cx="4968552" cy="64807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flipH="1" flipV="1">
            <a:off x="2879812" y="2240868"/>
            <a:ext cx="4104456" cy="100811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164288" y="5517232"/>
            <a:ext cx="1979712" cy="369332"/>
          </a:xfrm>
          <a:prstGeom prst="rect">
            <a:avLst/>
          </a:prstGeom>
          <a:noFill/>
        </p:spPr>
        <p:txBody>
          <a:bodyPr wrap="square" rtlCol="0">
            <a:spAutoFit/>
          </a:bodyPr>
          <a:lstStyle/>
          <a:p>
            <a:r>
              <a:rPr lang="en-US" b="1" u="sng" dirty="0" smtClean="0">
                <a:solidFill>
                  <a:srgbClr val="FF0000"/>
                </a:solidFill>
              </a:rPr>
              <a:t>486 m</a:t>
            </a:r>
            <a:r>
              <a:rPr lang="en-US" b="1" dirty="0" smtClean="0">
                <a:solidFill>
                  <a:srgbClr val="FF0000"/>
                </a:solidFill>
              </a:rPr>
              <a:t> @ 0.33% Cu</a:t>
            </a:r>
            <a:endParaRPr lang="en-AU" b="1" dirty="0">
              <a:solidFill>
                <a:srgbClr val="FF0000"/>
              </a:solidFill>
            </a:endParaRPr>
          </a:p>
        </p:txBody>
      </p:sp>
      <p:sp>
        <p:nvSpPr>
          <p:cNvPr id="17" name="TextBox 16"/>
          <p:cNvSpPr txBox="1"/>
          <p:nvPr/>
        </p:nvSpPr>
        <p:spPr>
          <a:xfrm>
            <a:off x="7164288" y="1772816"/>
            <a:ext cx="1979712" cy="646331"/>
          </a:xfrm>
          <a:prstGeom prst="rect">
            <a:avLst/>
          </a:prstGeom>
          <a:noFill/>
        </p:spPr>
        <p:txBody>
          <a:bodyPr wrap="square" rtlCol="0">
            <a:spAutoFit/>
          </a:bodyPr>
          <a:lstStyle/>
          <a:p>
            <a:r>
              <a:rPr lang="en-US" b="1" dirty="0" smtClean="0">
                <a:solidFill>
                  <a:srgbClr val="FF0000"/>
                </a:solidFill>
              </a:rPr>
              <a:t>283m</a:t>
            </a:r>
            <a:r>
              <a:rPr lang="en-US" sz="1600" b="1" dirty="0" smtClean="0">
                <a:solidFill>
                  <a:srgbClr val="FF0000"/>
                </a:solidFill>
              </a:rPr>
              <a:t> @ 0.23% Cu </a:t>
            </a:r>
          </a:p>
          <a:p>
            <a:r>
              <a:rPr lang="en-US" b="1" dirty="0" smtClean="0">
                <a:solidFill>
                  <a:srgbClr val="FF0000"/>
                </a:solidFill>
              </a:rPr>
              <a:t>313m</a:t>
            </a:r>
            <a:r>
              <a:rPr lang="en-US" sz="1600" b="1" dirty="0" smtClean="0">
                <a:solidFill>
                  <a:srgbClr val="FF0000"/>
                </a:solidFill>
              </a:rPr>
              <a:t> @ 0.25% Cu</a:t>
            </a:r>
            <a:endParaRPr lang="en-AU" sz="1600" b="1" dirty="0">
              <a:solidFill>
                <a:srgbClr val="FF0000"/>
              </a:solidFill>
            </a:endParaRPr>
          </a:p>
        </p:txBody>
      </p:sp>
      <p:sp>
        <p:nvSpPr>
          <p:cNvPr id="18" name="TextBox 17"/>
          <p:cNvSpPr txBox="1"/>
          <p:nvPr/>
        </p:nvSpPr>
        <p:spPr>
          <a:xfrm>
            <a:off x="7164288" y="332656"/>
            <a:ext cx="1800200" cy="584775"/>
          </a:xfrm>
          <a:prstGeom prst="rect">
            <a:avLst/>
          </a:prstGeom>
          <a:noFill/>
        </p:spPr>
        <p:txBody>
          <a:bodyPr wrap="square" rtlCol="0">
            <a:spAutoFit/>
          </a:bodyPr>
          <a:lstStyle/>
          <a:p>
            <a:r>
              <a:rPr lang="en-US" sz="1600" b="1" dirty="0" smtClean="0">
                <a:solidFill>
                  <a:srgbClr val="FF0000"/>
                </a:solidFill>
              </a:rPr>
              <a:t>Open, next section to be drilled</a:t>
            </a:r>
            <a:endParaRPr lang="en-AU" sz="1600" b="1" dirty="0">
              <a:solidFill>
                <a:srgbClr val="FF0000"/>
              </a:solidFill>
            </a:endParaRPr>
          </a:p>
        </p:txBody>
      </p:sp>
      <p:sp>
        <p:nvSpPr>
          <p:cNvPr id="19" name="Left Arrow 18"/>
          <p:cNvSpPr/>
          <p:nvPr/>
        </p:nvSpPr>
        <p:spPr>
          <a:xfrm>
            <a:off x="6948264" y="476672"/>
            <a:ext cx="288032" cy="28803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0" name="Left Arrow 19"/>
          <p:cNvSpPr/>
          <p:nvPr/>
        </p:nvSpPr>
        <p:spPr>
          <a:xfrm>
            <a:off x="6948264" y="5589240"/>
            <a:ext cx="288032" cy="28803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1" name="Left Arrow 20"/>
          <p:cNvSpPr/>
          <p:nvPr/>
        </p:nvSpPr>
        <p:spPr>
          <a:xfrm>
            <a:off x="6948264" y="1988840"/>
            <a:ext cx="288032" cy="28803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2" name="Left Arrow 21"/>
          <p:cNvSpPr/>
          <p:nvPr/>
        </p:nvSpPr>
        <p:spPr>
          <a:xfrm>
            <a:off x="6948264" y="4221088"/>
            <a:ext cx="288032" cy="28803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3" name="TextBox 22"/>
          <p:cNvSpPr txBox="1"/>
          <p:nvPr/>
        </p:nvSpPr>
        <p:spPr>
          <a:xfrm>
            <a:off x="7308304" y="3861048"/>
            <a:ext cx="1835696" cy="830997"/>
          </a:xfrm>
          <a:prstGeom prst="rect">
            <a:avLst/>
          </a:prstGeom>
          <a:noFill/>
        </p:spPr>
        <p:txBody>
          <a:bodyPr wrap="square" rtlCol="0">
            <a:spAutoFit/>
          </a:bodyPr>
          <a:lstStyle/>
          <a:p>
            <a:r>
              <a:rPr lang="en-US" b="1" dirty="0" smtClean="0">
                <a:solidFill>
                  <a:srgbClr val="FF0000"/>
                </a:solidFill>
              </a:rPr>
              <a:t>190m</a:t>
            </a:r>
            <a:r>
              <a:rPr lang="en-US" sz="1600" b="1" dirty="0" smtClean="0">
                <a:solidFill>
                  <a:srgbClr val="FF0000"/>
                </a:solidFill>
              </a:rPr>
              <a:t> @ 0.42% Cu</a:t>
            </a:r>
          </a:p>
          <a:p>
            <a:r>
              <a:rPr lang="en-US" b="1" dirty="0" smtClean="0">
                <a:solidFill>
                  <a:srgbClr val="FF0000"/>
                </a:solidFill>
              </a:rPr>
              <a:t>106m</a:t>
            </a:r>
            <a:r>
              <a:rPr lang="en-US" sz="1600" b="1" dirty="0" smtClean="0">
                <a:solidFill>
                  <a:srgbClr val="FF0000"/>
                </a:solidFill>
              </a:rPr>
              <a:t> @0.31% Cu</a:t>
            </a:r>
          </a:p>
          <a:p>
            <a:r>
              <a:rPr lang="en-US" sz="1200" b="1" dirty="0" smtClean="0">
                <a:solidFill>
                  <a:srgbClr val="FF0000"/>
                </a:solidFill>
              </a:rPr>
              <a:t>(Shallow holes)</a:t>
            </a:r>
            <a:endParaRPr lang="en-AU" sz="1200" b="1" dirty="0">
              <a:solidFill>
                <a:srgbClr val="FF000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latin typeface="Arial" pitchFamily="34" charset="0"/>
                <a:ea typeface="Tahoma" pitchFamily="34" charset="0"/>
                <a:cs typeface="Arial" pitchFamily="34" charset="0"/>
              </a:rPr>
              <a:t>CASE STUDY – Copper Hill</a:t>
            </a:r>
            <a:br>
              <a:rPr lang="en-AU" dirty="0" smtClean="0">
                <a:latin typeface="Arial" pitchFamily="34" charset="0"/>
                <a:ea typeface="Tahoma" pitchFamily="34" charset="0"/>
                <a:cs typeface="Arial" pitchFamily="34" charset="0"/>
              </a:rPr>
            </a:br>
            <a:r>
              <a:rPr lang="en-AU" dirty="0" smtClean="0">
                <a:latin typeface="Arial" pitchFamily="34" charset="0"/>
                <a:ea typeface="Tahoma" pitchFamily="34" charset="0"/>
                <a:cs typeface="Arial" pitchFamily="34" charset="0"/>
              </a:rPr>
              <a:t>6 years of effort</a:t>
            </a:r>
            <a:endParaRPr lang="en-AU" dirty="0">
              <a:latin typeface="Arial" pitchFamily="34" charset="0"/>
              <a:ea typeface="Tahoma" pitchFamily="34" charset="0"/>
              <a:cs typeface="Arial" pitchFamily="34" charset="0"/>
            </a:endParaRPr>
          </a:p>
        </p:txBody>
      </p:sp>
      <p:sp>
        <p:nvSpPr>
          <p:cNvPr id="3" name="Content Placeholder 2"/>
          <p:cNvSpPr>
            <a:spLocks noGrp="1"/>
          </p:cNvSpPr>
          <p:nvPr>
            <p:ph idx="1"/>
          </p:nvPr>
        </p:nvSpPr>
        <p:spPr/>
        <p:txBody>
          <a:bodyPr>
            <a:normAutofit lnSpcReduction="10000"/>
          </a:bodyPr>
          <a:lstStyle/>
          <a:p>
            <a:r>
              <a:rPr lang="en-AU" dirty="0" smtClean="0">
                <a:latin typeface="Arial" pitchFamily="34" charset="0"/>
                <a:ea typeface="Tahoma" pitchFamily="34" charset="0"/>
                <a:cs typeface="Arial" pitchFamily="34" charset="0"/>
              </a:rPr>
              <a:t>Scoping Studies</a:t>
            </a:r>
          </a:p>
          <a:p>
            <a:endParaRPr lang="en-AU" dirty="0" smtClean="0">
              <a:latin typeface="Arial" pitchFamily="34" charset="0"/>
              <a:ea typeface="Tahoma" pitchFamily="34" charset="0"/>
              <a:cs typeface="Arial" pitchFamily="34" charset="0"/>
            </a:endParaRPr>
          </a:p>
          <a:p>
            <a:r>
              <a:rPr lang="en-AU" dirty="0" smtClean="0">
                <a:latin typeface="Arial" pitchFamily="34" charset="0"/>
                <a:ea typeface="Tahoma" pitchFamily="34" charset="0"/>
                <a:cs typeface="Arial" pitchFamily="34" charset="0"/>
              </a:rPr>
              <a:t>Pre-feasibility studies</a:t>
            </a:r>
          </a:p>
          <a:p>
            <a:pPr marL="0" indent="0">
              <a:buNone/>
            </a:pPr>
            <a:r>
              <a:rPr lang="en-AU" dirty="0" smtClean="0">
                <a:latin typeface="Arial" pitchFamily="34" charset="0"/>
                <a:ea typeface="Tahoma" pitchFamily="34" charset="0"/>
                <a:cs typeface="Arial" pitchFamily="34" charset="0"/>
              </a:rPr>
              <a:t>   </a:t>
            </a:r>
          </a:p>
          <a:p>
            <a:r>
              <a:rPr lang="en-US" dirty="0" smtClean="0">
                <a:latin typeface="Arial" pitchFamily="34" charset="0"/>
                <a:cs typeface="Arial" pitchFamily="34" charset="0"/>
              </a:rPr>
              <a:t>Several alternative strategies to make Copper Hill work…..</a:t>
            </a:r>
          </a:p>
          <a:p>
            <a:pPr marL="0" indent="0">
              <a:buNone/>
            </a:pPr>
            <a:endParaRPr lang="en-US" dirty="0" smtClean="0">
              <a:latin typeface="Arial" pitchFamily="34" charset="0"/>
              <a:cs typeface="Arial" pitchFamily="34" charset="0"/>
            </a:endParaRPr>
          </a:p>
          <a:p>
            <a:r>
              <a:rPr lang="en-US" dirty="0" smtClean="0">
                <a:latin typeface="Arial" pitchFamily="34" charset="0"/>
                <a:cs typeface="Arial" pitchFamily="34" charset="0"/>
              </a:rPr>
              <a:t>Can a project be ‘forced’ into production?</a:t>
            </a:r>
            <a:endParaRPr lang="en-AU" dirty="0">
              <a:latin typeface="Arial" pitchFamily="34" charset="0"/>
              <a:cs typeface="Arial" pitchFamily="34" charset="0"/>
            </a:endParaRPr>
          </a:p>
        </p:txBody>
      </p:sp>
    </p:spTree>
    <p:extLst>
      <p:ext uri="{BB962C8B-B14F-4D97-AF65-F5344CB8AC3E}">
        <p14:creationId xmlns:p14="http://schemas.microsoft.com/office/powerpoint/2010/main" val="29992445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ahoma" pitchFamily="34" charset="0"/>
                <a:ea typeface="Tahoma" pitchFamily="34" charset="0"/>
                <a:cs typeface="Tahoma" pitchFamily="34" charset="0"/>
              </a:rPr>
              <a:t>May 2006 Resource Estimate</a:t>
            </a:r>
            <a:endParaRPr lang="en-AU" dirty="0">
              <a:latin typeface="Tahoma" pitchFamily="34" charset="0"/>
              <a:ea typeface="Tahoma" pitchFamily="34" charset="0"/>
              <a:cs typeface="Tahoma" pitchFamily="34" charset="0"/>
            </a:endParaRPr>
          </a:p>
        </p:txBody>
      </p:sp>
      <p:pic>
        <p:nvPicPr>
          <p:cNvPr id="32770" name="Picture 2"/>
          <p:cNvPicPr>
            <a:picLocks noGrp="1" noChangeAspect="1" noChangeArrowheads="1"/>
          </p:cNvPicPr>
          <p:nvPr>
            <p:ph idx="1"/>
          </p:nvPr>
        </p:nvPicPr>
        <p:blipFill>
          <a:blip r:embed="rId2" cstate="print"/>
          <a:srcRect/>
          <a:stretch>
            <a:fillRect/>
          </a:stretch>
        </p:blipFill>
        <p:spPr bwMode="auto">
          <a:xfrm>
            <a:off x="191738" y="1700808"/>
            <a:ext cx="8628222" cy="3240360"/>
          </a:xfrm>
          <a:prstGeom prst="rect">
            <a:avLst/>
          </a:prstGeom>
          <a:noFill/>
          <a:ln w="9525">
            <a:noFill/>
            <a:miter lim="800000"/>
            <a:headEnd/>
            <a:tailEnd/>
          </a:ln>
        </p:spPr>
      </p:pic>
      <p:sp>
        <p:nvSpPr>
          <p:cNvPr id="4" name="TextBox 3"/>
          <p:cNvSpPr txBox="1"/>
          <p:nvPr/>
        </p:nvSpPr>
        <p:spPr>
          <a:xfrm>
            <a:off x="1187624" y="5445224"/>
            <a:ext cx="6480720" cy="830997"/>
          </a:xfrm>
          <a:prstGeom prst="rect">
            <a:avLst/>
          </a:prstGeom>
          <a:noFill/>
        </p:spPr>
        <p:txBody>
          <a:bodyPr wrap="square" rtlCol="0">
            <a:spAutoFit/>
          </a:bodyPr>
          <a:lstStyle/>
          <a:p>
            <a:pPr algn="ctr"/>
            <a:r>
              <a:rPr lang="en-US" sz="2400" dirty="0" smtClean="0">
                <a:latin typeface="Tahoma" pitchFamily="34" charset="0"/>
                <a:ea typeface="Tahoma" pitchFamily="34" charset="0"/>
                <a:cs typeface="Tahoma" pitchFamily="34" charset="0"/>
              </a:rPr>
              <a:t>Copper Hill is a low grade deposit with all that entails in trying to develop it</a:t>
            </a:r>
            <a:endParaRPr lang="en-AU" sz="24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3636329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latin typeface="Tahoma" pitchFamily="34" charset="0"/>
                <a:ea typeface="Tahoma" pitchFamily="34" charset="0"/>
                <a:cs typeface="Tahoma" pitchFamily="34" charset="0"/>
              </a:rPr>
              <a:t>July 2006 Copper Hill Scoping Study Commenced</a:t>
            </a:r>
          </a:p>
        </p:txBody>
      </p:sp>
      <p:sp>
        <p:nvSpPr>
          <p:cNvPr id="3" name="Content Placeholder 2"/>
          <p:cNvSpPr>
            <a:spLocks noGrp="1"/>
          </p:cNvSpPr>
          <p:nvPr>
            <p:ph idx="1"/>
          </p:nvPr>
        </p:nvSpPr>
        <p:spPr/>
        <p:txBody>
          <a:bodyPr>
            <a:normAutofit lnSpcReduction="10000"/>
          </a:bodyPr>
          <a:lstStyle/>
          <a:p>
            <a:r>
              <a:rPr lang="en-AU" sz="2300" dirty="0" smtClean="0">
                <a:latin typeface="Tahoma" pitchFamily="34" charset="0"/>
                <a:ea typeface="Tahoma" pitchFamily="34" charset="0"/>
                <a:cs typeface="Tahoma" pitchFamily="34" charset="0"/>
              </a:rPr>
              <a:t>SRK Consulting (SRK) commenced a Scoping Study for Copper Hill.  </a:t>
            </a:r>
          </a:p>
          <a:p>
            <a:r>
              <a:rPr lang="en-AU" sz="2300" dirty="0" smtClean="0">
                <a:latin typeface="Tahoma" pitchFamily="34" charset="0"/>
                <a:ea typeface="Tahoma" pitchFamily="34" charset="0"/>
                <a:cs typeface="Tahoma" pitchFamily="34" charset="0"/>
              </a:rPr>
              <a:t>5 million tonnes per annum production rate, initial head grades for Year 1 would be 0.60% copper and 0.62 g/t gold and, in Year 5, 0.45% copper and 0.44 g/t gold. </a:t>
            </a:r>
          </a:p>
          <a:p>
            <a:r>
              <a:rPr lang="en-AU" sz="2300" dirty="0" smtClean="0">
                <a:latin typeface="Tahoma" pitchFamily="34" charset="0"/>
                <a:ea typeface="Tahoma" pitchFamily="34" charset="0"/>
                <a:cs typeface="Tahoma" pitchFamily="34" charset="0"/>
              </a:rPr>
              <a:t>Year 1 production could be 25,500 tonnes of copper and 80,000 ounces of gold (assuming 85% recoveries) with </a:t>
            </a:r>
          </a:p>
          <a:p>
            <a:r>
              <a:rPr lang="en-AU" sz="2300" dirty="0" smtClean="0">
                <a:latin typeface="Tahoma" pitchFamily="34" charset="0"/>
                <a:ea typeface="Tahoma" pitchFamily="34" charset="0"/>
                <a:cs typeface="Tahoma" pitchFamily="34" charset="0"/>
              </a:rPr>
              <a:t>Year 5 production of around 22,500 tonnes of copper and 70,000 ounces of gold.  </a:t>
            </a:r>
          </a:p>
          <a:p>
            <a:r>
              <a:rPr lang="en-AU" sz="2300" dirty="0" smtClean="0">
                <a:latin typeface="Tahoma" pitchFamily="34" charset="0"/>
                <a:ea typeface="Tahoma" pitchFamily="34" charset="0"/>
                <a:cs typeface="Tahoma" pitchFamily="34" charset="0"/>
              </a:rPr>
              <a:t>By Year 10, head grades would be 0.36% copper and 0.37 g/t gold yielding 18,000 tonnes of copper and 58,000 ounces of gold annually.</a:t>
            </a:r>
          </a:p>
          <a:p>
            <a:endParaRPr lang="en-AU" dirty="0"/>
          </a:p>
        </p:txBody>
      </p:sp>
    </p:spTree>
    <p:extLst>
      <p:ext uri="{BB962C8B-B14F-4D97-AF65-F5344CB8AC3E}">
        <p14:creationId xmlns:p14="http://schemas.microsoft.com/office/powerpoint/2010/main" val="19765821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SRK Scoping Study January 2007</a:t>
            </a:r>
            <a:br>
              <a:rPr lang="en-US" dirty="0" smtClean="0"/>
            </a:br>
            <a:r>
              <a:rPr lang="en-US" sz="2000" dirty="0" smtClean="0"/>
              <a:t>Conclusions from the Executive Summary</a:t>
            </a:r>
            <a:endParaRPr lang="en-AU" dirty="0"/>
          </a:p>
        </p:txBody>
      </p:sp>
      <p:pic>
        <p:nvPicPr>
          <p:cNvPr id="33794" name="Picture 2"/>
          <p:cNvPicPr>
            <a:picLocks noGrp="1" noChangeAspect="1" noChangeArrowheads="1"/>
          </p:cNvPicPr>
          <p:nvPr>
            <p:ph idx="1"/>
          </p:nvPr>
        </p:nvPicPr>
        <p:blipFill>
          <a:blip r:embed="rId2" cstate="print"/>
          <a:srcRect/>
          <a:stretch>
            <a:fillRect/>
          </a:stretch>
        </p:blipFill>
        <p:spPr bwMode="auto">
          <a:xfrm>
            <a:off x="395536" y="1628800"/>
            <a:ext cx="8229600" cy="933346"/>
          </a:xfrm>
          <a:prstGeom prst="rect">
            <a:avLst/>
          </a:prstGeom>
          <a:noFill/>
          <a:ln w="9525">
            <a:noFill/>
            <a:miter lim="800000"/>
            <a:headEnd/>
            <a:tailEnd/>
          </a:ln>
        </p:spPr>
      </p:pic>
      <p:pic>
        <p:nvPicPr>
          <p:cNvPr id="33795" name="Picture 3"/>
          <p:cNvPicPr>
            <a:picLocks noChangeAspect="1" noChangeArrowheads="1"/>
          </p:cNvPicPr>
          <p:nvPr/>
        </p:nvPicPr>
        <p:blipFill>
          <a:blip r:embed="rId3" cstate="print"/>
          <a:srcRect/>
          <a:stretch>
            <a:fillRect/>
          </a:stretch>
        </p:blipFill>
        <p:spPr bwMode="auto">
          <a:xfrm>
            <a:off x="179512" y="2924944"/>
            <a:ext cx="8715375" cy="2981325"/>
          </a:xfrm>
          <a:prstGeom prst="rect">
            <a:avLst/>
          </a:prstGeom>
          <a:noFill/>
          <a:ln w="9525">
            <a:noFill/>
            <a:miter lim="800000"/>
            <a:headEnd/>
            <a:tailEnd/>
          </a:ln>
        </p:spPr>
      </p:pic>
      <p:sp>
        <p:nvSpPr>
          <p:cNvPr id="5" name="Rectangle 4"/>
          <p:cNvSpPr/>
          <p:nvPr/>
        </p:nvSpPr>
        <p:spPr>
          <a:xfrm>
            <a:off x="4211960" y="1844824"/>
            <a:ext cx="3816424" cy="21602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p:cNvSpPr/>
          <p:nvPr/>
        </p:nvSpPr>
        <p:spPr>
          <a:xfrm>
            <a:off x="3923928" y="3212976"/>
            <a:ext cx="2664296" cy="21602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p:cNvSpPr/>
          <p:nvPr/>
        </p:nvSpPr>
        <p:spPr>
          <a:xfrm>
            <a:off x="4932040" y="5157192"/>
            <a:ext cx="3960440" cy="28803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p:cNvSpPr/>
          <p:nvPr/>
        </p:nvSpPr>
        <p:spPr>
          <a:xfrm>
            <a:off x="2195736" y="5589240"/>
            <a:ext cx="5472608" cy="28803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94790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sz="3100" b="1" dirty="0" smtClean="0">
                <a:latin typeface="Tahoma" pitchFamily="34" charset="0"/>
                <a:ea typeface="Tahoma" pitchFamily="34" charset="0"/>
                <a:cs typeface="Tahoma" pitchFamily="34" charset="0"/>
              </a:rPr>
              <a:t/>
            </a:r>
            <a:br>
              <a:rPr lang="en-AU" sz="3100" b="1" dirty="0" smtClean="0">
                <a:latin typeface="Tahoma" pitchFamily="34" charset="0"/>
                <a:ea typeface="Tahoma" pitchFamily="34" charset="0"/>
                <a:cs typeface="Tahoma" pitchFamily="34" charset="0"/>
              </a:rPr>
            </a:br>
            <a:r>
              <a:rPr lang="en-AU" sz="3100" b="1" dirty="0" smtClean="0">
                <a:latin typeface="Tahoma" pitchFamily="34" charset="0"/>
                <a:ea typeface="Tahoma" pitchFamily="34" charset="0"/>
                <a:cs typeface="Tahoma" pitchFamily="34" charset="0"/>
              </a:rPr>
              <a:t>COPPER HILL: New Pit Optimisations</a:t>
            </a:r>
            <a:r>
              <a:rPr lang="en-AU" sz="3100" dirty="0" smtClean="0">
                <a:latin typeface="Tahoma" pitchFamily="34" charset="0"/>
                <a:ea typeface="Tahoma" pitchFamily="34" charset="0"/>
                <a:cs typeface="Tahoma" pitchFamily="34" charset="0"/>
              </a:rPr>
              <a:t/>
            </a:r>
            <a:br>
              <a:rPr lang="en-AU" sz="3100" dirty="0" smtClean="0">
                <a:latin typeface="Tahoma" pitchFamily="34" charset="0"/>
                <a:ea typeface="Tahoma" pitchFamily="34" charset="0"/>
                <a:cs typeface="Tahoma" pitchFamily="34" charset="0"/>
              </a:rPr>
            </a:br>
            <a:r>
              <a:rPr lang="en-AU" sz="3100" b="1" dirty="0" smtClean="0">
                <a:latin typeface="Tahoma" pitchFamily="34" charset="0"/>
                <a:ea typeface="Tahoma" pitchFamily="34" charset="0"/>
                <a:cs typeface="Tahoma" pitchFamily="34" charset="0"/>
              </a:rPr>
              <a:t>SETTING THE TRACK TO PRODUCTION</a:t>
            </a:r>
            <a:r>
              <a:rPr lang="en-AU" dirty="0" smtClean="0"/>
              <a:t/>
            </a:r>
            <a:br>
              <a:rPr lang="en-AU" dirty="0" smtClean="0"/>
            </a:br>
            <a:endParaRPr lang="en-AU" dirty="0"/>
          </a:p>
        </p:txBody>
      </p:sp>
      <p:sp>
        <p:nvSpPr>
          <p:cNvPr id="3" name="Content Placeholder 2"/>
          <p:cNvSpPr>
            <a:spLocks noGrp="1"/>
          </p:cNvSpPr>
          <p:nvPr>
            <p:ph idx="1"/>
          </p:nvPr>
        </p:nvSpPr>
        <p:spPr>
          <a:xfrm>
            <a:off x="457200" y="1340768"/>
            <a:ext cx="8229600" cy="5040560"/>
          </a:xfrm>
        </p:spPr>
        <p:txBody>
          <a:bodyPr>
            <a:normAutofit fontScale="47500" lnSpcReduction="20000"/>
          </a:bodyPr>
          <a:lstStyle/>
          <a:p>
            <a:pPr>
              <a:lnSpc>
                <a:spcPct val="170000"/>
              </a:lnSpc>
            </a:pPr>
            <a:r>
              <a:rPr lang="en-AU" sz="3400" b="1" cap="all" dirty="0" smtClean="0">
                <a:latin typeface="Tahoma" pitchFamily="34" charset="0"/>
                <a:ea typeface="Tahoma" pitchFamily="34" charset="0"/>
                <a:cs typeface="Tahoma" pitchFamily="34" charset="0"/>
              </a:rPr>
              <a:t>INITIAL PROJECTIONS:</a:t>
            </a:r>
          </a:p>
          <a:p>
            <a:pPr lvl="0">
              <a:lnSpc>
                <a:spcPct val="170000"/>
              </a:lnSpc>
            </a:pPr>
            <a:r>
              <a:rPr lang="en-AU" sz="3400" dirty="0" smtClean="0">
                <a:latin typeface="Tahoma" pitchFamily="34" charset="0"/>
                <a:ea typeface="Tahoma" pitchFamily="34" charset="0"/>
                <a:cs typeface="Tahoma" pitchFamily="34" charset="0"/>
              </a:rPr>
              <a:t>Discounted Cash Flow  of  $360M (10% discount  rate) after $420 million capex deducted </a:t>
            </a:r>
          </a:p>
          <a:p>
            <a:pPr>
              <a:lnSpc>
                <a:spcPct val="170000"/>
              </a:lnSpc>
            </a:pPr>
            <a:r>
              <a:rPr lang="en-AU" sz="3400" dirty="0" smtClean="0">
                <a:latin typeface="Tahoma" pitchFamily="34" charset="0"/>
                <a:ea typeface="Tahoma" pitchFamily="34" charset="0"/>
                <a:cs typeface="Tahoma" pitchFamily="34" charset="0"/>
              </a:rPr>
              <a:t> 8 million tonnes per annum to mill</a:t>
            </a:r>
          </a:p>
          <a:p>
            <a:pPr lvl="0">
              <a:lnSpc>
                <a:spcPct val="170000"/>
              </a:lnSpc>
            </a:pPr>
            <a:r>
              <a:rPr lang="en-AU" sz="3400" dirty="0" smtClean="0">
                <a:latin typeface="Tahoma" pitchFamily="34" charset="0"/>
                <a:ea typeface="Tahoma" pitchFamily="34" charset="0"/>
                <a:cs typeface="Tahoma" pitchFamily="34" charset="0"/>
              </a:rPr>
              <a:t>19.5 year mine life </a:t>
            </a:r>
          </a:p>
          <a:p>
            <a:pPr lvl="0">
              <a:lnSpc>
                <a:spcPct val="170000"/>
              </a:lnSpc>
              <a:buNone/>
            </a:pPr>
            <a:endParaRPr lang="en-AU" sz="3400" dirty="0" smtClean="0">
              <a:latin typeface="Tahoma" pitchFamily="34" charset="0"/>
              <a:ea typeface="Tahoma" pitchFamily="34" charset="0"/>
              <a:cs typeface="Tahoma" pitchFamily="34" charset="0"/>
            </a:endParaRPr>
          </a:p>
          <a:p>
            <a:pPr lvl="0">
              <a:lnSpc>
                <a:spcPct val="170000"/>
              </a:lnSpc>
            </a:pPr>
            <a:r>
              <a:rPr lang="en-AU" sz="3400" cap="all" dirty="0" smtClean="0">
                <a:latin typeface="Tahoma" pitchFamily="34" charset="0"/>
                <a:ea typeface="Tahoma" pitchFamily="34" charset="0"/>
                <a:cs typeface="Tahoma" pitchFamily="34" charset="0"/>
              </a:rPr>
              <a:t>Production of over 335,000 tonnes copper, 1.1 million ounces gold </a:t>
            </a:r>
            <a:endParaRPr lang="en-AU" sz="3400" b="1" cap="all" dirty="0" smtClean="0">
              <a:latin typeface="Tahoma" pitchFamily="34" charset="0"/>
              <a:ea typeface="Tahoma" pitchFamily="34" charset="0"/>
              <a:cs typeface="Tahoma" pitchFamily="34" charset="0"/>
            </a:endParaRPr>
          </a:p>
          <a:p>
            <a:pPr lvl="0">
              <a:lnSpc>
                <a:spcPct val="170000"/>
              </a:lnSpc>
            </a:pPr>
            <a:r>
              <a:rPr lang="en-AU" sz="3400" cap="all" dirty="0" smtClean="0">
                <a:latin typeface="Tahoma" pitchFamily="34" charset="0"/>
                <a:ea typeface="Tahoma" pitchFamily="34" charset="0"/>
                <a:cs typeface="Tahoma" pitchFamily="34" charset="0"/>
              </a:rPr>
              <a:t>3.3 million tonnes sulphur for 9 million tonnes sulphuric acid</a:t>
            </a:r>
            <a:endParaRPr lang="en-AU" sz="3400" b="1" cap="all" dirty="0" smtClean="0">
              <a:latin typeface="Tahoma" pitchFamily="34" charset="0"/>
              <a:ea typeface="Tahoma" pitchFamily="34" charset="0"/>
              <a:cs typeface="Tahoma" pitchFamily="34" charset="0"/>
            </a:endParaRPr>
          </a:p>
          <a:p>
            <a:pPr lvl="0">
              <a:lnSpc>
                <a:spcPct val="170000"/>
              </a:lnSpc>
            </a:pPr>
            <a:r>
              <a:rPr lang="en-AU" sz="3400" cap="all" dirty="0" smtClean="0">
                <a:latin typeface="Tahoma" pitchFamily="34" charset="0"/>
                <a:ea typeface="Tahoma" pitchFamily="34" charset="0"/>
                <a:cs typeface="Tahoma" pitchFamily="34" charset="0"/>
              </a:rPr>
              <a:t>Capital cost estimate $420 million with potential for reduction</a:t>
            </a:r>
          </a:p>
          <a:p>
            <a:pPr lvl="0">
              <a:lnSpc>
                <a:spcPct val="170000"/>
              </a:lnSpc>
              <a:buNone/>
            </a:pPr>
            <a:endParaRPr lang="en-AU" sz="3400" b="1" cap="all" dirty="0" smtClean="0">
              <a:latin typeface="Tahoma" pitchFamily="34" charset="0"/>
              <a:ea typeface="Tahoma" pitchFamily="34" charset="0"/>
              <a:cs typeface="Tahoma" pitchFamily="34" charset="0"/>
            </a:endParaRPr>
          </a:p>
          <a:p>
            <a:pPr lvl="0">
              <a:lnSpc>
                <a:spcPct val="170000"/>
              </a:lnSpc>
            </a:pPr>
            <a:r>
              <a:rPr lang="en-AU" sz="3400" cap="all" dirty="0" smtClean="0">
                <a:latin typeface="Tahoma" pitchFamily="34" charset="0"/>
                <a:ea typeface="Tahoma" pitchFamily="34" charset="0"/>
                <a:cs typeface="Tahoma" pitchFamily="34" charset="0"/>
              </a:rPr>
              <a:t>Environmental benefits with all elements extracted, value added: copper metal, gold bullion, sulphur to acid and iron to feedstock.</a:t>
            </a:r>
            <a:endParaRPr lang="en-AU" sz="3400" b="1" cap="all" dirty="0" smtClean="0">
              <a:latin typeface="Tahoma" pitchFamily="34" charset="0"/>
              <a:ea typeface="Tahoma" pitchFamily="34" charset="0"/>
              <a:cs typeface="Tahoma" pitchFamily="34" charset="0"/>
            </a:endParaRPr>
          </a:p>
          <a:p>
            <a:endParaRPr lang="en-AU" dirty="0"/>
          </a:p>
        </p:txBody>
      </p:sp>
    </p:spTree>
    <p:extLst>
      <p:ext uri="{BB962C8B-B14F-4D97-AF65-F5344CB8AC3E}">
        <p14:creationId xmlns:p14="http://schemas.microsoft.com/office/powerpoint/2010/main" val="40000037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200" b="1" dirty="0" smtClean="0">
                <a:latin typeface="Tahoma" pitchFamily="34" charset="0"/>
                <a:ea typeface="Tahoma" pitchFamily="34" charset="0"/>
                <a:cs typeface="Tahoma" pitchFamily="34" charset="0"/>
              </a:rPr>
              <a:t>November 2009</a:t>
            </a:r>
            <a:br>
              <a:rPr lang="en-AU" sz="3200" b="1" dirty="0" smtClean="0">
                <a:latin typeface="Tahoma" pitchFamily="34" charset="0"/>
                <a:ea typeface="Tahoma" pitchFamily="34" charset="0"/>
                <a:cs typeface="Tahoma" pitchFamily="34" charset="0"/>
              </a:rPr>
            </a:br>
            <a:r>
              <a:rPr lang="en-AU" sz="3200" b="1" dirty="0" smtClean="0">
                <a:latin typeface="Tahoma" pitchFamily="34" charset="0"/>
                <a:ea typeface="Tahoma" pitchFamily="34" charset="0"/>
                <a:cs typeface="Tahoma" pitchFamily="34" charset="0"/>
              </a:rPr>
              <a:t>SETTING THE TRACK TO PRODUCTION</a:t>
            </a:r>
            <a:endParaRPr lang="en-AU" sz="3200" dirty="0"/>
          </a:p>
        </p:txBody>
      </p:sp>
      <p:sp>
        <p:nvSpPr>
          <p:cNvPr id="3" name="Content Placeholder 2"/>
          <p:cNvSpPr>
            <a:spLocks noGrp="1"/>
          </p:cNvSpPr>
          <p:nvPr>
            <p:ph idx="1"/>
          </p:nvPr>
        </p:nvSpPr>
        <p:spPr/>
        <p:txBody>
          <a:bodyPr>
            <a:normAutofit/>
          </a:bodyPr>
          <a:lstStyle/>
          <a:p>
            <a:pPr>
              <a:buNone/>
            </a:pPr>
            <a:r>
              <a:rPr lang="en-AU" b="1" cap="all" dirty="0" smtClean="0"/>
              <a:t> </a:t>
            </a:r>
          </a:p>
          <a:p>
            <a:pPr lvl="0"/>
            <a:r>
              <a:rPr lang="en-AU" dirty="0" smtClean="0"/>
              <a:t>Mine-crush-grind-flotation at Copper Hill producing total sulphide concentrate for loading to existing on-site rail-head</a:t>
            </a:r>
            <a:endParaRPr lang="en-AU" b="1" dirty="0" smtClean="0"/>
          </a:p>
          <a:p>
            <a:pPr lvl="0"/>
            <a:r>
              <a:rPr lang="en-AU" dirty="0" smtClean="0"/>
              <a:t>Rail concentrate to purpose-built roaster–acid plant–SX-EW–CIL in South Australia </a:t>
            </a:r>
            <a:endParaRPr lang="en-AU" b="1" dirty="0" smtClean="0"/>
          </a:p>
          <a:p>
            <a:endParaRPr lang="en-AU" dirty="0"/>
          </a:p>
        </p:txBody>
      </p:sp>
    </p:spTree>
    <p:extLst>
      <p:ext uri="{BB962C8B-B14F-4D97-AF65-F5344CB8AC3E}">
        <p14:creationId xmlns:p14="http://schemas.microsoft.com/office/powerpoint/2010/main" val="36977710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November 2009</a:t>
            </a:r>
            <a:br>
              <a:rPr lang="en-US" dirty="0" smtClean="0"/>
            </a:br>
            <a:r>
              <a:rPr lang="en-US" dirty="0" smtClean="0"/>
              <a:t>Unbounded optimism</a:t>
            </a:r>
            <a:br>
              <a:rPr lang="en-US" dirty="0" smtClean="0"/>
            </a:br>
            <a:r>
              <a:rPr lang="en-US" sz="3600" dirty="0" smtClean="0"/>
              <a:t>(…..delusion….?)</a:t>
            </a:r>
            <a:endParaRPr lang="en-AU" sz="3600" dirty="0"/>
          </a:p>
        </p:txBody>
      </p:sp>
      <p:sp>
        <p:nvSpPr>
          <p:cNvPr id="3" name="Content Placeholder 2"/>
          <p:cNvSpPr>
            <a:spLocks noGrp="1"/>
          </p:cNvSpPr>
          <p:nvPr>
            <p:ph idx="1"/>
          </p:nvPr>
        </p:nvSpPr>
        <p:spPr>
          <a:xfrm>
            <a:off x="395536" y="1916832"/>
            <a:ext cx="8229600" cy="4525963"/>
          </a:xfrm>
        </p:spPr>
        <p:txBody>
          <a:bodyPr>
            <a:normAutofit fontScale="85000" lnSpcReduction="10000"/>
          </a:bodyPr>
          <a:lstStyle/>
          <a:p>
            <a:r>
              <a:rPr lang="en-AU" dirty="0" smtClean="0"/>
              <a:t>Development costs of about $310 million estimated -open pit mine - conventional crush-grind-float technology - ore throughput of 8 million tonnes per annum. </a:t>
            </a:r>
          </a:p>
          <a:p>
            <a:r>
              <a:rPr lang="en-AU" dirty="0" smtClean="0"/>
              <a:t>Additional $110 million is estimated to build a sulphide roaster, sulphuric acid recovery plant with copper metal recovery using SX-EW and gold to bullion by CIL. </a:t>
            </a:r>
          </a:p>
          <a:p>
            <a:r>
              <a:rPr lang="en-AU" dirty="0" smtClean="0"/>
              <a:t>To recover annually, on average, about 17,000 tonnes of copper, about 55,000 ounces of gold and over 450,000 tonnes of sulphuric acid for almost twenty years.</a:t>
            </a:r>
            <a:endParaRPr lang="en-AU" dirty="0"/>
          </a:p>
        </p:txBody>
      </p:sp>
    </p:spTree>
    <p:extLst>
      <p:ext uri="{BB962C8B-B14F-4D97-AF65-F5344CB8AC3E}">
        <p14:creationId xmlns:p14="http://schemas.microsoft.com/office/powerpoint/2010/main" val="2766766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40158"/>
            <a:ext cx="4773168" cy="517842"/>
          </a:xfrm>
        </p:spPr>
        <p:txBody>
          <a:bodyPr/>
          <a:lstStyle/>
          <a:p>
            <a:pPr algn="l"/>
            <a:r>
              <a:rPr lang="en-AU" sz="2400" b="1" i="1" dirty="0" smtClean="0">
                <a:effectLst>
                  <a:outerShdw blurRad="38100" dist="38100" dir="2700000" algn="tl">
                    <a:srgbClr val="000000">
                      <a:alpha val="43137"/>
                    </a:srgbClr>
                  </a:outerShdw>
                </a:effectLst>
                <a:latin typeface="Tahoma" pitchFamily="34" charset="0"/>
                <a:ea typeface="Tahoma" pitchFamily="34" charset="0"/>
                <a:cs typeface="Tahoma" pitchFamily="34" charset="0"/>
              </a:rPr>
              <a:t>Copper Hill: Regional Address</a:t>
            </a:r>
            <a:endParaRPr lang="en-AU" sz="2400" b="1" i="1" dirty="0">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4" name="Content Placeholder 3"/>
          <p:cNvSpPr>
            <a:spLocks noGrp="1"/>
          </p:cNvSpPr>
          <p:nvPr>
            <p:ph idx="1"/>
          </p:nvPr>
        </p:nvSpPr>
        <p:spPr/>
        <p:txBody>
          <a:bodyPr/>
          <a:lstStyle/>
          <a:p>
            <a:endParaRPr lang="en-AU"/>
          </a:p>
        </p:txBody>
      </p:sp>
      <p:pic>
        <p:nvPicPr>
          <p:cNvPr id="8194" name="Picture 2"/>
          <p:cNvPicPr>
            <a:picLocks noChangeAspect="1" noChangeArrowheads="1"/>
          </p:cNvPicPr>
          <p:nvPr/>
        </p:nvPicPr>
        <p:blipFill>
          <a:blip r:embed="rId2" cstate="print"/>
          <a:srcRect/>
          <a:stretch>
            <a:fillRect/>
          </a:stretch>
        </p:blipFill>
        <p:spPr bwMode="auto">
          <a:xfrm>
            <a:off x="0" y="0"/>
            <a:ext cx="9144000" cy="6480980"/>
          </a:xfrm>
          <a:prstGeom prst="rect">
            <a:avLst/>
          </a:prstGeom>
          <a:noFill/>
          <a:ln w="9525">
            <a:noFill/>
            <a:miter lim="800000"/>
            <a:headEnd/>
            <a:tailEnd/>
          </a:ln>
        </p:spPr>
      </p:pic>
      <p:sp>
        <p:nvSpPr>
          <p:cNvPr id="6" name="TextBox 5"/>
          <p:cNvSpPr txBox="1"/>
          <p:nvPr/>
        </p:nvSpPr>
        <p:spPr>
          <a:xfrm>
            <a:off x="5508104" y="2723408"/>
            <a:ext cx="2627784" cy="307777"/>
          </a:xfrm>
          <a:prstGeom prst="rect">
            <a:avLst/>
          </a:prstGeom>
          <a:noFill/>
        </p:spPr>
        <p:txBody>
          <a:bodyPr wrap="square" rtlCol="0">
            <a:spAutoFit/>
          </a:bodyPr>
          <a:lstStyle/>
          <a:p>
            <a:r>
              <a:rPr lang="en-US" sz="1400" b="1" dirty="0" smtClean="0">
                <a:solidFill>
                  <a:srgbClr val="FF0000"/>
                </a:solidFill>
              </a:rPr>
              <a:t>153 Mt </a:t>
            </a:r>
            <a:r>
              <a:rPr lang="en-US" sz="1400" b="1" dirty="0" smtClean="0">
                <a:solidFill>
                  <a:srgbClr val="C00000"/>
                </a:solidFill>
              </a:rPr>
              <a:t>@ 0.31% Cu &amp; 0.27g/t Au</a:t>
            </a:r>
            <a:endParaRPr lang="en-AU" sz="1400" b="1" dirty="0">
              <a:solidFill>
                <a:srgbClr val="C00000"/>
              </a:solidFill>
            </a:endParaRPr>
          </a:p>
        </p:txBody>
      </p:sp>
    </p:spTree>
    <p:extLst>
      <p:ext uri="{BB962C8B-B14F-4D97-AF65-F5344CB8AC3E}">
        <p14:creationId xmlns:p14="http://schemas.microsoft.com/office/powerpoint/2010/main" val="12178917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Tahoma" pitchFamily="34" charset="0"/>
                <a:ea typeface="Tahoma" pitchFamily="34" charset="0"/>
                <a:cs typeface="Tahoma" pitchFamily="34" charset="0"/>
              </a:rPr>
              <a:t>November 2009 – Inputs &amp; Limits</a:t>
            </a:r>
            <a:endParaRPr lang="en-AU" dirty="0">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457200" y="1600200"/>
            <a:ext cx="8229600" cy="4853136"/>
          </a:xfrm>
        </p:spPr>
        <p:txBody>
          <a:bodyPr>
            <a:normAutofit fontScale="70000" lnSpcReduction="20000"/>
          </a:bodyPr>
          <a:lstStyle/>
          <a:p>
            <a:r>
              <a:rPr lang="en-AU" dirty="0" smtClean="0">
                <a:latin typeface="Tahoma" pitchFamily="34" charset="0"/>
                <a:ea typeface="Tahoma" pitchFamily="34" charset="0"/>
                <a:cs typeface="Tahoma" pitchFamily="34" charset="0"/>
              </a:rPr>
              <a:t>The pit optimisation modelling used previous mining studies, costs from similar operations and in-house data gathering. </a:t>
            </a:r>
          </a:p>
          <a:p>
            <a:r>
              <a:rPr lang="en-AU" dirty="0" smtClean="0">
                <a:latin typeface="Tahoma" pitchFamily="34" charset="0"/>
                <a:ea typeface="Tahoma" pitchFamily="34" charset="0"/>
                <a:cs typeface="Tahoma" pitchFamily="34" charset="0"/>
              </a:rPr>
              <a:t>Further inputs: Pit wall slope 45°, strip ratio range 0.5 to 0.2:1, mining costs $1.17 to $1.77/tonne, processing cost to concentrate $7.40/tonne, concentrate rail freight $32/tonne (10% moisture content) with treatment and marketing costs estimated at $112/dry metric tonne concentrate. </a:t>
            </a:r>
          </a:p>
          <a:p>
            <a:r>
              <a:rPr lang="en-AU" dirty="0" smtClean="0">
                <a:latin typeface="Tahoma" pitchFamily="34" charset="0"/>
                <a:ea typeface="Tahoma" pitchFamily="34" charset="0"/>
                <a:cs typeface="Tahoma" pitchFamily="34" charset="0"/>
              </a:rPr>
              <a:t>The project required current metal prices to be sustained in the long term. </a:t>
            </a:r>
          </a:p>
          <a:p>
            <a:r>
              <a:rPr lang="en-AU" dirty="0" smtClean="0">
                <a:latin typeface="Tahoma" pitchFamily="34" charset="0"/>
                <a:ea typeface="Tahoma" pitchFamily="34" charset="0"/>
                <a:cs typeface="Tahoma" pitchFamily="34" charset="0"/>
              </a:rPr>
              <a:t>The capital cost estimates for process plant and infrastructure for an 8Mtpa operation had to be achieved or bettered</a:t>
            </a:r>
          </a:p>
          <a:p>
            <a:r>
              <a:rPr lang="en-AU" dirty="0" smtClean="0">
                <a:latin typeface="Tahoma" pitchFamily="34" charset="0"/>
                <a:ea typeface="Tahoma" pitchFamily="34" charset="0"/>
                <a:cs typeface="Tahoma" pitchFamily="34" charset="0"/>
              </a:rPr>
              <a:t>For the roaster, joint ventures with other sulphide suppliers were considered for sharing construction and operating costs. </a:t>
            </a:r>
          </a:p>
          <a:p>
            <a:r>
              <a:rPr lang="en-AU" dirty="0" smtClean="0">
                <a:latin typeface="Tahoma" pitchFamily="34" charset="0"/>
                <a:ea typeface="Tahoma" pitchFamily="34" charset="0"/>
                <a:cs typeface="Tahoma" pitchFamily="34" charset="0"/>
              </a:rPr>
              <a:t>Acid sales to BHPB-OD were critical to the project’s success.</a:t>
            </a:r>
          </a:p>
          <a:p>
            <a:endParaRPr lang="en-AU" dirty="0"/>
          </a:p>
        </p:txBody>
      </p:sp>
    </p:spTree>
    <p:extLst>
      <p:ext uri="{BB962C8B-B14F-4D97-AF65-F5344CB8AC3E}">
        <p14:creationId xmlns:p14="http://schemas.microsoft.com/office/powerpoint/2010/main" val="23047144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latin typeface="Tahoma" pitchFamily="34" charset="0"/>
                <a:ea typeface="Tahoma" pitchFamily="34" charset="0"/>
                <a:cs typeface="Tahoma" pitchFamily="34" charset="0"/>
              </a:rPr>
              <a:t>November 2009, Resources &amp; Conceptual </a:t>
            </a:r>
            <a:r>
              <a:rPr lang="en-US" sz="3600" dirty="0" err="1" smtClean="0">
                <a:latin typeface="Tahoma" pitchFamily="34" charset="0"/>
                <a:ea typeface="Tahoma" pitchFamily="34" charset="0"/>
                <a:cs typeface="Tahoma" pitchFamily="34" charset="0"/>
              </a:rPr>
              <a:t>Optimised</a:t>
            </a:r>
            <a:r>
              <a:rPr lang="en-US" sz="3600" dirty="0" smtClean="0">
                <a:latin typeface="Tahoma" pitchFamily="34" charset="0"/>
                <a:ea typeface="Tahoma" pitchFamily="34" charset="0"/>
                <a:cs typeface="Tahoma" pitchFamily="34" charset="0"/>
              </a:rPr>
              <a:t> Pit Parameters</a:t>
            </a:r>
            <a:endParaRPr lang="en-AU" sz="3600" dirty="0">
              <a:latin typeface="Tahoma" pitchFamily="34" charset="0"/>
              <a:ea typeface="Tahoma" pitchFamily="34" charset="0"/>
              <a:cs typeface="Tahoma" pitchFamily="34" charset="0"/>
            </a:endParaRPr>
          </a:p>
        </p:txBody>
      </p:sp>
      <p:pic>
        <p:nvPicPr>
          <p:cNvPr id="41986" name="Picture 2"/>
          <p:cNvPicPr>
            <a:picLocks noGrp="1" noChangeAspect="1" noChangeArrowheads="1"/>
          </p:cNvPicPr>
          <p:nvPr>
            <p:ph idx="1"/>
          </p:nvPr>
        </p:nvPicPr>
        <p:blipFill>
          <a:blip r:embed="rId2" cstate="print"/>
          <a:srcRect/>
          <a:stretch>
            <a:fillRect/>
          </a:stretch>
        </p:blipFill>
        <p:spPr bwMode="auto">
          <a:xfrm>
            <a:off x="922783" y="1412776"/>
            <a:ext cx="7415321" cy="2016224"/>
          </a:xfrm>
          <a:prstGeom prst="rect">
            <a:avLst/>
          </a:prstGeom>
          <a:noFill/>
          <a:ln w="9525">
            <a:noFill/>
            <a:miter lim="800000"/>
            <a:headEnd/>
            <a:tailEnd/>
          </a:ln>
        </p:spPr>
      </p:pic>
      <p:pic>
        <p:nvPicPr>
          <p:cNvPr id="41987" name="Picture 3"/>
          <p:cNvPicPr>
            <a:picLocks noChangeAspect="1" noChangeArrowheads="1"/>
          </p:cNvPicPr>
          <p:nvPr/>
        </p:nvPicPr>
        <p:blipFill>
          <a:blip r:embed="rId3" cstate="print"/>
          <a:srcRect/>
          <a:stretch>
            <a:fillRect/>
          </a:stretch>
        </p:blipFill>
        <p:spPr bwMode="auto">
          <a:xfrm>
            <a:off x="971600" y="3429000"/>
            <a:ext cx="7344816" cy="3171540"/>
          </a:xfrm>
          <a:prstGeom prst="rect">
            <a:avLst/>
          </a:prstGeom>
          <a:noFill/>
          <a:ln w="9525">
            <a:noFill/>
            <a:miter lim="800000"/>
            <a:headEnd/>
            <a:tailEnd/>
          </a:ln>
        </p:spPr>
      </p:pic>
      <p:graphicFrame>
        <p:nvGraphicFramePr>
          <p:cNvPr id="6" name="Table 5"/>
          <p:cNvGraphicFramePr>
            <a:graphicFrameLocks noGrp="1"/>
          </p:cNvGraphicFramePr>
          <p:nvPr/>
        </p:nvGraphicFramePr>
        <p:xfrm>
          <a:off x="4499991" y="4509120"/>
          <a:ext cx="3816426" cy="365760"/>
        </p:xfrm>
        <a:graphic>
          <a:graphicData uri="http://schemas.openxmlformats.org/drawingml/2006/table">
            <a:tbl>
              <a:tblPr firstRow="1" bandRow="1">
                <a:tableStyleId>{7DF18680-E054-41AD-8BC1-D1AEF772440D}</a:tableStyleId>
              </a:tblPr>
              <a:tblGrid>
                <a:gridCol w="1272142"/>
                <a:gridCol w="1272142"/>
                <a:gridCol w="1272142"/>
              </a:tblGrid>
              <a:tr h="288032">
                <a:tc>
                  <a:txBody>
                    <a:bodyPr/>
                    <a:lstStyle/>
                    <a:p>
                      <a:r>
                        <a:rPr lang="en-US" dirty="0" err="1" smtClean="0"/>
                        <a:t>Fx</a:t>
                      </a:r>
                      <a:r>
                        <a:rPr lang="en-US" baseline="0" dirty="0" smtClean="0"/>
                        <a:t> 0.75</a:t>
                      </a:r>
                      <a:endParaRPr lang="en-AU" dirty="0"/>
                    </a:p>
                  </a:txBody>
                  <a:tcPr>
                    <a:solidFill>
                      <a:schemeClr val="tx2">
                        <a:lumMod val="40000"/>
                        <a:lumOff val="60000"/>
                      </a:schemeClr>
                    </a:solidFill>
                  </a:tcPr>
                </a:tc>
                <a:tc>
                  <a:txBody>
                    <a:bodyPr/>
                    <a:lstStyle/>
                    <a:p>
                      <a:r>
                        <a:rPr lang="en-US" dirty="0" err="1" smtClean="0"/>
                        <a:t>Fx</a:t>
                      </a:r>
                      <a:r>
                        <a:rPr lang="en-US" baseline="0" dirty="0" smtClean="0"/>
                        <a:t> 0.85</a:t>
                      </a:r>
                      <a:endParaRPr lang="en-AU" dirty="0"/>
                    </a:p>
                  </a:txBody>
                  <a:tcPr>
                    <a:solidFill>
                      <a:schemeClr val="tx2">
                        <a:lumMod val="40000"/>
                        <a:lumOff val="60000"/>
                      </a:schemeClr>
                    </a:solidFill>
                  </a:tcPr>
                </a:tc>
                <a:tc>
                  <a:txBody>
                    <a:bodyPr/>
                    <a:lstStyle/>
                    <a:p>
                      <a:r>
                        <a:rPr lang="en-US" dirty="0" err="1" smtClean="0"/>
                        <a:t>Fx</a:t>
                      </a:r>
                      <a:r>
                        <a:rPr lang="en-US" dirty="0" smtClean="0"/>
                        <a:t> 0.95</a:t>
                      </a:r>
                      <a:endParaRPr lang="en-AU" dirty="0"/>
                    </a:p>
                  </a:txBody>
                  <a:tcPr>
                    <a:solidFill>
                      <a:schemeClr val="tx2">
                        <a:lumMod val="40000"/>
                        <a:lumOff val="60000"/>
                      </a:schemeClr>
                    </a:solidFill>
                  </a:tcPr>
                </a:tc>
              </a:tr>
            </a:tbl>
          </a:graphicData>
        </a:graphic>
      </p:graphicFrame>
    </p:spTree>
    <p:extLst>
      <p:ext uri="{BB962C8B-B14F-4D97-AF65-F5344CB8AC3E}">
        <p14:creationId xmlns:p14="http://schemas.microsoft.com/office/powerpoint/2010/main" val="113044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30" name="Rectangle 2"/>
          <p:cNvSpPr>
            <a:spLocks noGrp="1" noChangeArrowheads="1"/>
          </p:cNvSpPr>
          <p:nvPr>
            <p:ph type="body" idx="1"/>
          </p:nvPr>
        </p:nvSpPr>
        <p:spPr bwMode="auto">
          <a:xfrm>
            <a:off x="419100" y="333375"/>
            <a:ext cx="8516938" cy="6040438"/>
          </a:xfrm>
          <a:noFill/>
          <a:ln>
            <a:miter lim="800000"/>
            <a:headEnd/>
            <a:tailEnd/>
          </a:ln>
        </p:spPr>
        <p:txBody>
          <a:bodyPr vert="horz" wrap="square" lIns="91440" tIns="45720" rIns="91440" bIns="45720" numCol="1" anchor="t" anchorCtr="0" compatLnSpc="1">
            <a:prstTxWarp prst="textNoShape">
              <a:avLst/>
            </a:prstTxWarp>
            <a:normAutofit fontScale="92500" lnSpcReduction="10000"/>
          </a:bodyPr>
          <a:lstStyle/>
          <a:p>
            <a:pPr algn="ctr">
              <a:buFontTx/>
              <a:buNone/>
            </a:pPr>
            <a:r>
              <a:rPr lang="en-US" sz="3500" dirty="0" smtClean="0">
                <a:latin typeface="Tahoma" pitchFamily="34" charset="0"/>
                <a:ea typeface="Tahoma" pitchFamily="34" charset="0"/>
                <a:cs typeface="Tahoma" pitchFamily="34" charset="0"/>
              </a:rPr>
              <a:t>2009 Copper </a:t>
            </a:r>
            <a:r>
              <a:rPr lang="en-US" sz="3500" dirty="0">
                <a:latin typeface="Tahoma" pitchFamily="34" charset="0"/>
                <a:ea typeface="Tahoma" pitchFamily="34" charset="0"/>
                <a:cs typeface="Tahoma" pitchFamily="34" charset="0"/>
              </a:rPr>
              <a:t>Hill Project – Potential Production</a:t>
            </a:r>
          </a:p>
          <a:p>
            <a:pPr algn="ctr">
              <a:buFontTx/>
              <a:buNone/>
            </a:pPr>
            <a:r>
              <a:rPr lang="en-US" dirty="0">
                <a:latin typeface="Tahoma" pitchFamily="34" charset="0"/>
                <a:ea typeface="Tahoma" pitchFamily="34" charset="0"/>
                <a:cs typeface="Tahoma" pitchFamily="34" charset="0"/>
              </a:rPr>
              <a:t>	</a:t>
            </a:r>
            <a:endParaRPr lang="en-US" dirty="0" smtClean="0">
              <a:latin typeface="Tahoma" pitchFamily="34" charset="0"/>
              <a:ea typeface="Tahoma" pitchFamily="34" charset="0"/>
              <a:cs typeface="Tahoma" pitchFamily="34" charset="0"/>
            </a:endParaRPr>
          </a:p>
          <a:p>
            <a:pPr algn="ctr">
              <a:buFontTx/>
              <a:buNone/>
            </a:pPr>
            <a:r>
              <a:rPr lang="en-US" dirty="0" smtClean="0">
                <a:latin typeface="Tahoma" pitchFamily="34" charset="0"/>
                <a:ea typeface="Tahoma" pitchFamily="34" charset="0"/>
                <a:cs typeface="Tahoma" pitchFamily="34" charset="0"/>
              </a:rPr>
              <a:t>Conventional </a:t>
            </a:r>
            <a:r>
              <a:rPr lang="en-US" dirty="0">
                <a:latin typeface="Tahoma" pitchFamily="34" charset="0"/>
                <a:ea typeface="Tahoma" pitchFamily="34" charset="0"/>
                <a:cs typeface="Tahoma" pitchFamily="34" charset="0"/>
              </a:rPr>
              <a:t>Concentrate Approach</a:t>
            </a:r>
          </a:p>
          <a:p>
            <a:pPr algn="ctr">
              <a:buFontTx/>
              <a:buNone/>
            </a:pPr>
            <a:r>
              <a:rPr lang="en-US" sz="3600" dirty="0">
                <a:latin typeface="Tahoma" pitchFamily="34" charset="0"/>
                <a:ea typeface="Tahoma" pitchFamily="34" charset="0"/>
                <a:cs typeface="Tahoma" pitchFamily="34" charset="0"/>
              </a:rPr>
              <a:t>8 million tonnes per annum throughput</a:t>
            </a:r>
          </a:p>
          <a:p>
            <a:pPr algn="ctr">
              <a:buFontTx/>
              <a:buNone/>
            </a:pPr>
            <a:r>
              <a:rPr lang="en-US" sz="3600" dirty="0">
                <a:latin typeface="Tahoma" pitchFamily="34" charset="0"/>
                <a:ea typeface="Tahoma" pitchFamily="34" charset="0"/>
                <a:cs typeface="Tahoma" pitchFamily="34" charset="0"/>
              </a:rPr>
              <a:t>over  a 12-year mine life</a:t>
            </a:r>
          </a:p>
          <a:p>
            <a:pPr algn="ctr">
              <a:buFontTx/>
              <a:buNone/>
            </a:pPr>
            <a:r>
              <a:rPr lang="en-US" sz="3600" dirty="0">
                <a:latin typeface="Tahoma" pitchFamily="34" charset="0"/>
                <a:ea typeface="Tahoma" pitchFamily="34" charset="0"/>
                <a:cs typeface="Tahoma" pitchFamily="34" charset="0"/>
              </a:rPr>
              <a:t>to produce in total recoverable</a:t>
            </a:r>
          </a:p>
          <a:p>
            <a:pPr algn="ctr">
              <a:buFontTx/>
              <a:buNone/>
            </a:pPr>
            <a:r>
              <a:rPr lang="en-US" sz="4400" dirty="0">
                <a:latin typeface="Tahoma" pitchFamily="34" charset="0"/>
                <a:ea typeface="Tahoma" pitchFamily="34" charset="0"/>
                <a:cs typeface="Tahoma" pitchFamily="34" charset="0"/>
              </a:rPr>
              <a:t>260,000 tonnes of copper and </a:t>
            </a:r>
          </a:p>
          <a:p>
            <a:pPr algn="ctr">
              <a:buFontTx/>
              <a:buNone/>
            </a:pPr>
            <a:r>
              <a:rPr lang="en-US" sz="4400" dirty="0">
                <a:latin typeface="Tahoma" pitchFamily="34" charset="0"/>
                <a:ea typeface="Tahoma" pitchFamily="34" charset="0"/>
                <a:cs typeface="Tahoma" pitchFamily="34" charset="0"/>
              </a:rPr>
              <a:t>400,000 to 500,000 ounces of gold</a:t>
            </a:r>
            <a:r>
              <a:rPr lang="en-US" sz="2800" dirty="0">
                <a:latin typeface="Tahoma" pitchFamily="34" charset="0"/>
                <a:ea typeface="Tahoma" pitchFamily="34" charset="0"/>
                <a:cs typeface="Tahoma" pitchFamily="34" charset="0"/>
              </a:rPr>
              <a:t> </a:t>
            </a:r>
          </a:p>
          <a:p>
            <a:pPr algn="ctr">
              <a:buFontTx/>
              <a:buNone/>
            </a:pPr>
            <a:endParaRPr lang="en-US" sz="4400" dirty="0">
              <a:latin typeface="Tahoma" pitchFamily="34" charset="0"/>
              <a:ea typeface="Tahoma" pitchFamily="34" charset="0"/>
              <a:cs typeface="Tahoma" pitchFamily="34" charset="0"/>
            </a:endParaRPr>
          </a:p>
          <a:p>
            <a:pPr algn="ctr">
              <a:buFontTx/>
              <a:buNone/>
            </a:pPr>
            <a:r>
              <a:rPr lang="en-US" sz="1800" dirty="0">
                <a:latin typeface="Tahoma" pitchFamily="34" charset="0"/>
                <a:ea typeface="Tahoma" pitchFamily="34" charset="0"/>
                <a:cs typeface="Tahoma" pitchFamily="34" charset="0"/>
              </a:rPr>
              <a:t>Assuming 85% Cu and 55% Au recovery</a:t>
            </a:r>
          </a:p>
          <a:p>
            <a:pPr>
              <a:buFontTx/>
              <a:buNone/>
            </a:pPr>
            <a:endParaRPr lang="en-US" b="1" dirty="0"/>
          </a:p>
        </p:txBody>
      </p:sp>
    </p:spTree>
    <p:extLst>
      <p:ext uri="{BB962C8B-B14F-4D97-AF65-F5344CB8AC3E}">
        <p14:creationId xmlns:p14="http://schemas.microsoft.com/office/powerpoint/2010/main" val="1414376483"/>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386" name="Rectangle 2"/>
          <p:cNvSpPr>
            <a:spLocks noGrp="1" noChangeArrowheads="1"/>
          </p:cNvSpPr>
          <p:nvPr>
            <p:ph type="body" idx="1"/>
          </p:nvPr>
        </p:nvSpPr>
        <p:spPr bwMode="auto">
          <a:xfrm>
            <a:off x="419100" y="333375"/>
            <a:ext cx="8516938" cy="6040438"/>
          </a:xfrm>
          <a:noFill/>
          <a:ln>
            <a:miter lim="800000"/>
            <a:headEnd/>
            <a:tailEnd/>
          </a:ln>
        </p:spPr>
        <p:txBody>
          <a:bodyPr vert="horz" wrap="square" lIns="91440" tIns="45720" rIns="91440" bIns="45720" numCol="1" anchor="t" anchorCtr="0" compatLnSpc="1">
            <a:prstTxWarp prst="textNoShape">
              <a:avLst/>
            </a:prstTxWarp>
          </a:bodyPr>
          <a:lstStyle/>
          <a:p>
            <a:pPr algn="ctr">
              <a:buFontTx/>
              <a:buNone/>
            </a:pPr>
            <a:endParaRPr lang="en-US" b="1" dirty="0">
              <a:solidFill>
                <a:srgbClr val="FFFF00"/>
              </a:solidFill>
            </a:endParaRPr>
          </a:p>
          <a:p>
            <a:pPr algn="ctr">
              <a:buFontTx/>
              <a:buNone/>
            </a:pPr>
            <a:r>
              <a:rPr lang="en-US" dirty="0">
                <a:latin typeface="Tahoma" pitchFamily="34" charset="0"/>
                <a:ea typeface="Tahoma" pitchFamily="34" charset="0"/>
                <a:cs typeface="Tahoma" pitchFamily="34" charset="0"/>
              </a:rPr>
              <a:t>But this approach </a:t>
            </a:r>
            <a:r>
              <a:rPr lang="en-US" dirty="0" smtClean="0">
                <a:latin typeface="Tahoma" pitchFamily="34" charset="0"/>
                <a:ea typeface="Tahoma" pitchFamily="34" charset="0"/>
                <a:cs typeface="Tahoma" pitchFamily="34" charset="0"/>
              </a:rPr>
              <a:t>did </a:t>
            </a:r>
            <a:r>
              <a:rPr lang="en-US" dirty="0">
                <a:latin typeface="Tahoma" pitchFamily="34" charset="0"/>
                <a:ea typeface="Tahoma" pitchFamily="34" charset="0"/>
                <a:cs typeface="Tahoma" pitchFamily="34" charset="0"/>
              </a:rPr>
              <a:t>not maximise the value of the elements present at Copper Hill.</a:t>
            </a:r>
          </a:p>
          <a:p>
            <a:pPr algn="ctr">
              <a:buFontTx/>
              <a:buNone/>
            </a:pPr>
            <a:endParaRPr lang="en-US" dirty="0">
              <a:latin typeface="Tahoma" pitchFamily="34" charset="0"/>
              <a:ea typeface="Tahoma" pitchFamily="34" charset="0"/>
              <a:cs typeface="Tahoma" pitchFamily="34" charset="0"/>
            </a:endParaRPr>
          </a:p>
          <a:p>
            <a:pPr algn="ctr">
              <a:buFontTx/>
              <a:buNone/>
            </a:pPr>
            <a:r>
              <a:rPr lang="en-US" sz="4800" dirty="0">
                <a:solidFill>
                  <a:srgbClr val="C00000"/>
                </a:solidFill>
                <a:latin typeface="Tahoma" pitchFamily="34" charset="0"/>
                <a:ea typeface="Tahoma" pitchFamily="34" charset="0"/>
                <a:cs typeface="Tahoma" pitchFamily="34" charset="0"/>
              </a:rPr>
              <a:t>Copper</a:t>
            </a:r>
          </a:p>
          <a:p>
            <a:pPr algn="ctr">
              <a:buFontTx/>
              <a:buNone/>
            </a:pPr>
            <a:r>
              <a:rPr lang="en-US" sz="4800" dirty="0">
                <a:solidFill>
                  <a:srgbClr val="C00000"/>
                </a:solidFill>
                <a:latin typeface="Tahoma" pitchFamily="34" charset="0"/>
                <a:ea typeface="Tahoma" pitchFamily="34" charset="0"/>
                <a:cs typeface="Tahoma" pitchFamily="34" charset="0"/>
              </a:rPr>
              <a:t>Gold</a:t>
            </a:r>
          </a:p>
          <a:p>
            <a:pPr algn="ctr">
              <a:buFontTx/>
              <a:buNone/>
            </a:pPr>
            <a:r>
              <a:rPr lang="en-US" sz="4800" dirty="0">
                <a:solidFill>
                  <a:srgbClr val="C00000"/>
                </a:solidFill>
                <a:latin typeface="Tahoma" pitchFamily="34" charset="0"/>
                <a:ea typeface="Tahoma" pitchFamily="34" charset="0"/>
                <a:cs typeface="Tahoma" pitchFamily="34" charset="0"/>
              </a:rPr>
              <a:t>Sulphur</a:t>
            </a:r>
          </a:p>
          <a:p>
            <a:pPr algn="ctr">
              <a:buFontTx/>
              <a:buNone/>
            </a:pPr>
            <a:r>
              <a:rPr lang="en-US" sz="4800" dirty="0">
                <a:solidFill>
                  <a:srgbClr val="C00000"/>
                </a:solidFill>
                <a:latin typeface="Tahoma" pitchFamily="34" charset="0"/>
                <a:ea typeface="Tahoma" pitchFamily="34" charset="0"/>
                <a:cs typeface="Tahoma" pitchFamily="34" charset="0"/>
              </a:rPr>
              <a:t>Iron</a:t>
            </a:r>
          </a:p>
          <a:p>
            <a:pPr algn="ctr">
              <a:buFontTx/>
              <a:buNone/>
            </a:pPr>
            <a:endParaRPr lang="en-US" sz="1800" b="1" dirty="0">
              <a:solidFill>
                <a:srgbClr val="FFFF00"/>
              </a:solidFill>
            </a:endParaRPr>
          </a:p>
          <a:p>
            <a:pPr>
              <a:buFontTx/>
              <a:buNone/>
            </a:pPr>
            <a:endParaRPr lang="en-US" b="1" dirty="0"/>
          </a:p>
        </p:txBody>
      </p:sp>
    </p:spTree>
    <p:extLst>
      <p:ext uri="{BB962C8B-B14F-4D97-AF65-F5344CB8AC3E}">
        <p14:creationId xmlns:p14="http://schemas.microsoft.com/office/powerpoint/2010/main" val="3977107189"/>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434" name="Rectangle 2"/>
          <p:cNvSpPr>
            <a:spLocks noGrp="1" noChangeArrowheads="1"/>
          </p:cNvSpPr>
          <p:nvPr>
            <p:ph type="body" idx="1"/>
          </p:nvPr>
        </p:nvSpPr>
        <p:spPr bwMode="auto">
          <a:xfrm>
            <a:off x="1163638" y="363538"/>
            <a:ext cx="7635875" cy="6494462"/>
          </a:xfrm>
          <a:noFill/>
          <a:ln>
            <a:miter lim="800000"/>
            <a:headEnd/>
            <a:tailEnd/>
          </a:ln>
        </p:spPr>
        <p:txBody>
          <a:bodyPr vert="horz" wrap="square" lIns="91440" tIns="45720" rIns="91440" bIns="45720" numCol="1" anchor="t" anchorCtr="0" compatLnSpc="1">
            <a:prstTxWarp prst="textNoShape">
              <a:avLst/>
            </a:prstTxWarp>
            <a:normAutofit fontScale="92500"/>
          </a:bodyPr>
          <a:lstStyle/>
          <a:p>
            <a:pPr algn="ctr">
              <a:lnSpc>
                <a:spcPct val="80000"/>
              </a:lnSpc>
              <a:buFontTx/>
              <a:buNone/>
            </a:pPr>
            <a:r>
              <a:rPr lang="en-US" dirty="0" smtClean="0">
                <a:latin typeface="Tahoma" pitchFamily="34" charset="0"/>
                <a:ea typeface="Tahoma" pitchFamily="34" charset="0"/>
                <a:cs typeface="Tahoma" pitchFamily="34" charset="0"/>
              </a:rPr>
              <a:t>2009 Process Concept</a:t>
            </a:r>
          </a:p>
          <a:p>
            <a:pPr algn="ctr">
              <a:lnSpc>
                <a:spcPct val="80000"/>
              </a:lnSpc>
              <a:buFontTx/>
              <a:buNone/>
            </a:pPr>
            <a:r>
              <a:rPr lang="en-US" dirty="0" smtClean="0">
                <a:latin typeface="Tahoma" pitchFamily="34" charset="0"/>
                <a:ea typeface="Tahoma" pitchFamily="34" charset="0"/>
                <a:cs typeface="Tahoma" pitchFamily="34" charset="0"/>
              </a:rPr>
              <a:t>How to maximise returns from Copper Hill</a:t>
            </a:r>
            <a:endParaRPr lang="en-US" dirty="0">
              <a:latin typeface="Tahoma" pitchFamily="34" charset="0"/>
              <a:ea typeface="Tahoma" pitchFamily="34" charset="0"/>
              <a:cs typeface="Tahoma" pitchFamily="34" charset="0"/>
            </a:endParaRPr>
          </a:p>
          <a:p>
            <a:pPr>
              <a:lnSpc>
                <a:spcPct val="80000"/>
              </a:lnSpc>
            </a:pPr>
            <a:endParaRPr lang="en-US" sz="2000" dirty="0">
              <a:latin typeface="Tahoma" pitchFamily="34" charset="0"/>
              <a:ea typeface="Tahoma" pitchFamily="34" charset="0"/>
              <a:cs typeface="Tahoma" pitchFamily="34" charset="0"/>
            </a:endParaRPr>
          </a:p>
          <a:p>
            <a:pPr>
              <a:lnSpc>
                <a:spcPct val="80000"/>
              </a:lnSpc>
            </a:pPr>
            <a:r>
              <a:rPr lang="en-US" sz="2000" dirty="0">
                <a:latin typeface="Tahoma" pitchFamily="34" charset="0"/>
                <a:ea typeface="Tahoma" pitchFamily="34" charset="0"/>
                <a:cs typeface="Tahoma" pitchFamily="34" charset="0"/>
              </a:rPr>
              <a:t>Conventional Circuit comprising crusher, stockpile, reclaim, SAG mill, ball mill, rougher, cleaner float with regrind and pyrite circuit, </a:t>
            </a:r>
          </a:p>
          <a:p>
            <a:pPr>
              <a:lnSpc>
                <a:spcPct val="80000"/>
              </a:lnSpc>
              <a:buFontTx/>
              <a:buNone/>
            </a:pPr>
            <a:endParaRPr lang="en-US" sz="2000" dirty="0">
              <a:latin typeface="Tahoma" pitchFamily="34" charset="0"/>
              <a:ea typeface="Tahoma" pitchFamily="34" charset="0"/>
              <a:cs typeface="Tahoma" pitchFamily="34" charset="0"/>
            </a:endParaRPr>
          </a:p>
          <a:p>
            <a:pPr>
              <a:lnSpc>
                <a:spcPct val="80000"/>
              </a:lnSpc>
            </a:pPr>
            <a:r>
              <a:rPr lang="en-US" sz="2000" dirty="0">
                <a:latin typeface="Tahoma" pitchFamily="34" charset="0"/>
                <a:ea typeface="Tahoma" pitchFamily="34" charset="0"/>
                <a:cs typeface="Tahoma" pitchFamily="34" charset="0"/>
              </a:rPr>
              <a:t>Concentrate thickening, filtration, storage, loading, tailings thickening and dam </a:t>
            </a:r>
            <a:r>
              <a:rPr lang="en-US" sz="2000" dirty="0" smtClean="0">
                <a:latin typeface="Tahoma" pitchFamily="34" charset="0"/>
                <a:ea typeface="Tahoma" pitchFamily="34" charset="0"/>
                <a:cs typeface="Tahoma" pitchFamily="34" charset="0"/>
              </a:rPr>
              <a:t>and concentrate storage.</a:t>
            </a:r>
          </a:p>
          <a:p>
            <a:pPr>
              <a:lnSpc>
                <a:spcPct val="80000"/>
              </a:lnSpc>
              <a:buNone/>
            </a:pPr>
            <a:endParaRPr lang="en-US" sz="2000" dirty="0" smtClean="0">
              <a:latin typeface="Tahoma" pitchFamily="34" charset="0"/>
              <a:ea typeface="Tahoma" pitchFamily="34" charset="0"/>
              <a:cs typeface="Tahoma" pitchFamily="34" charset="0"/>
            </a:endParaRPr>
          </a:p>
          <a:p>
            <a:pPr>
              <a:lnSpc>
                <a:spcPct val="80000"/>
              </a:lnSpc>
            </a:pPr>
            <a:r>
              <a:rPr lang="en-US" sz="2000" dirty="0" smtClean="0">
                <a:latin typeface="Tahoma" pitchFamily="34" charset="0"/>
                <a:ea typeface="Tahoma" pitchFamily="34" charset="0"/>
                <a:cs typeface="Tahoma" pitchFamily="34" charset="0"/>
              </a:rPr>
              <a:t>Rail sulphide concentrate to Port Pirie</a:t>
            </a:r>
            <a:endParaRPr lang="en-US" sz="2000" dirty="0">
              <a:latin typeface="Tahoma" pitchFamily="34" charset="0"/>
              <a:ea typeface="Tahoma" pitchFamily="34" charset="0"/>
              <a:cs typeface="Tahoma" pitchFamily="34" charset="0"/>
            </a:endParaRPr>
          </a:p>
          <a:p>
            <a:pPr>
              <a:lnSpc>
                <a:spcPct val="80000"/>
              </a:lnSpc>
              <a:buFontTx/>
              <a:buNone/>
            </a:pPr>
            <a:endParaRPr lang="en-US" sz="2000" dirty="0">
              <a:latin typeface="Tahoma" pitchFamily="34" charset="0"/>
              <a:ea typeface="Tahoma" pitchFamily="34" charset="0"/>
              <a:cs typeface="Tahoma" pitchFamily="34" charset="0"/>
            </a:endParaRPr>
          </a:p>
          <a:p>
            <a:pPr>
              <a:lnSpc>
                <a:spcPct val="80000"/>
              </a:lnSpc>
            </a:pPr>
            <a:r>
              <a:rPr lang="en-US" sz="2000" dirty="0" smtClean="0">
                <a:latin typeface="Tahoma" pitchFamily="34" charset="0"/>
                <a:ea typeface="Tahoma" pitchFamily="34" charset="0"/>
                <a:cs typeface="Tahoma" pitchFamily="34" charset="0"/>
              </a:rPr>
              <a:t>Roaster, roast </a:t>
            </a:r>
            <a:r>
              <a:rPr lang="en-US" sz="2000" dirty="0">
                <a:latin typeface="Tahoma" pitchFamily="34" charset="0"/>
                <a:ea typeface="Tahoma" pitchFamily="34" charset="0"/>
                <a:cs typeface="Tahoma" pitchFamily="34" charset="0"/>
              </a:rPr>
              <a:t>gas handling and acid plant, </a:t>
            </a:r>
          </a:p>
          <a:p>
            <a:pPr>
              <a:lnSpc>
                <a:spcPct val="80000"/>
              </a:lnSpc>
              <a:buFontTx/>
              <a:buNone/>
            </a:pPr>
            <a:endParaRPr lang="en-US" sz="2000" dirty="0">
              <a:latin typeface="Tahoma" pitchFamily="34" charset="0"/>
              <a:ea typeface="Tahoma" pitchFamily="34" charset="0"/>
              <a:cs typeface="Tahoma" pitchFamily="34" charset="0"/>
            </a:endParaRPr>
          </a:p>
          <a:p>
            <a:pPr>
              <a:lnSpc>
                <a:spcPct val="80000"/>
              </a:lnSpc>
            </a:pPr>
            <a:r>
              <a:rPr lang="en-US" sz="2000" dirty="0" err="1">
                <a:latin typeface="Tahoma" pitchFamily="34" charset="0"/>
                <a:ea typeface="Tahoma" pitchFamily="34" charset="0"/>
                <a:cs typeface="Tahoma" pitchFamily="34" charset="0"/>
              </a:rPr>
              <a:t>Calcine</a:t>
            </a:r>
            <a:r>
              <a:rPr lang="en-US" sz="2000" dirty="0">
                <a:latin typeface="Tahoma" pitchFamily="34" charset="0"/>
                <a:ea typeface="Tahoma" pitchFamily="34" charset="0"/>
                <a:cs typeface="Tahoma" pitchFamily="34" charset="0"/>
              </a:rPr>
              <a:t> quench and thickener, </a:t>
            </a:r>
            <a:r>
              <a:rPr lang="en-US" sz="2000" dirty="0" err="1">
                <a:latin typeface="Tahoma" pitchFamily="34" charset="0"/>
                <a:ea typeface="Tahoma" pitchFamily="34" charset="0"/>
                <a:cs typeface="Tahoma" pitchFamily="34" charset="0"/>
              </a:rPr>
              <a:t>calcine</a:t>
            </a:r>
            <a:r>
              <a:rPr lang="en-US" sz="2000" dirty="0">
                <a:latin typeface="Tahoma" pitchFamily="34" charset="0"/>
                <a:ea typeface="Tahoma" pitchFamily="34" charset="0"/>
                <a:cs typeface="Tahoma" pitchFamily="34" charset="0"/>
              </a:rPr>
              <a:t> acid leach for copper, thickening and filtration, lime </a:t>
            </a:r>
            <a:r>
              <a:rPr lang="en-US" sz="2000" dirty="0" err="1">
                <a:latin typeface="Tahoma" pitchFamily="34" charset="0"/>
                <a:ea typeface="Tahoma" pitchFamily="34" charset="0"/>
                <a:cs typeface="Tahoma" pitchFamily="34" charset="0"/>
              </a:rPr>
              <a:t>neutralisation</a:t>
            </a:r>
            <a:r>
              <a:rPr lang="en-US" sz="2000" dirty="0">
                <a:latin typeface="Tahoma" pitchFamily="34" charset="0"/>
                <a:ea typeface="Tahoma" pitchFamily="34" charset="0"/>
                <a:cs typeface="Tahoma" pitchFamily="34" charset="0"/>
              </a:rPr>
              <a:t>, </a:t>
            </a:r>
          </a:p>
          <a:p>
            <a:pPr>
              <a:lnSpc>
                <a:spcPct val="80000"/>
              </a:lnSpc>
              <a:buFontTx/>
              <a:buNone/>
            </a:pPr>
            <a:endParaRPr lang="en-US" sz="2000" dirty="0">
              <a:latin typeface="Tahoma" pitchFamily="34" charset="0"/>
              <a:ea typeface="Tahoma" pitchFamily="34" charset="0"/>
              <a:cs typeface="Tahoma" pitchFamily="34" charset="0"/>
            </a:endParaRPr>
          </a:p>
          <a:p>
            <a:pPr>
              <a:lnSpc>
                <a:spcPct val="80000"/>
              </a:lnSpc>
            </a:pPr>
            <a:r>
              <a:rPr lang="en-US" sz="2000" dirty="0">
                <a:latin typeface="Tahoma" pitchFamily="34" charset="0"/>
                <a:ea typeface="Tahoma" pitchFamily="34" charset="0"/>
                <a:cs typeface="Tahoma" pitchFamily="34" charset="0"/>
              </a:rPr>
              <a:t>Gold CIL, and </a:t>
            </a:r>
            <a:r>
              <a:rPr lang="en-US" sz="2000" dirty="0" smtClean="0">
                <a:latin typeface="Tahoma" pitchFamily="34" charset="0"/>
                <a:ea typeface="Tahoma" pitchFamily="34" charset="0"/>
                <a:cs typeface="Tahoma" pitchFamily="34" charset="0"/>
              </a:rPr>
              <a:t>smelt to </a:t>
            </a:r>
            <a:r>
              <a:rPr lang="en-US" sz="2000" dirty="0">
                <a:latin typeface="Tahoma" pitchFamily="34" charset="0"/>
                <a:ea typeface="Tahoma" pitchFamily="34" charset="0"/>
                <a:cs typeface="Tahoma" pitchFamily="34" charset="0"/>
              </a:rPr>
              <a:t>bullion, </a:t>
            </a:r>
          </a:p>
          <a:p>
            <a:pPr>
              <a:lnSpc>
                <a:spcPct val="80000"/>
              </a:lnSpc>
              <a:buFontTx/>
              <a:buNone/>
            </a:pPr>
            <a:endParaRPr lang="en-US" sz="2000" dirty="0">
              <a:latin typeface="Tahoma" pitchFamily="34" charset="0"/>
              <a:ea typeface="Tahoma" pitchFamily="34" charset="0"/>
              <a:cs typeface="Tahoma" pitchFamily="34" charset="0"/>
            </a:endParaRPr>
          </a:p>
          <a:p>
            <a:pPr>
              <a:lnSpc>
                <a:spcPct val="80000"/>
              </a:lnSpc>
            </a:pPr>
            <a:r>
              <a:rPr lang="en-US" sz="2000" dirty="0">
                <a:latin typeface="Tahoma" pitchFamily="34" charset="0"/>
                <a:ea typeface="Tahoma" pitchFamily="34" charset="0"/>
                <a:cs typeface="Tahoma" pitchFamily="34" charset="0"/>
              </a:rPr>
              <a:t>Copper </a:t>
            </a:r>
            <a:r>
              <a:rPr lang="en-US" sz="2000" dirty="0" err="1">
                <a:latin typeface="Tahoma" pitchFamily="34" charset="0"/>
                <a:ea typeface="Tahoma" pitchFamily="34" charset="0"/>
                <a:cs typeface="Tahoma" pitchFamily="34" charset="0"/>
              </a:rPr>
              <a:t>sulphate</a:t>
            </a:r>
            <a:r>
              <a:rPr lang="en-US" sz="2000" dirty="0">
                <a:latin typeface="Tahoma" pitchFamily="34" charset="0"/>
                <a:ea typeface="Tahoma" pitchFamily="34" charset="0"/>
                <a:cs typeface="Tahoma" pitchFamily="34" charset="0"/>
              </a:rPr>
              <a:t> </a:t>
            </a:r>
            <a:r>
              <a:rPr lang="en-US" sz="2000" dirty="0" err="1">
                <a:latin typeface="Tahoma" pitchFamily="34" charset="0"/>
                <a:ea typeface="Tahoma" pitchFamily="34" charset="0"/>
                <a:cs typeface="Tahoma" pitchFamily="34" charset="0"/>
              </a:rPr>
              <a:t>crystallisation</a:t>
            </a:r>
            <a:r>
              <a:rPr lang="en-US" sz="2000" dirty="0">
                <a:latin typeface="Tahoma" pitchFamily="34" charset="0"/>
                <a:ea typeface="Tahoma" pitchFamily="34" charset="0"/>
                <a:cs typeface="Tahoma" pitchFamily="34" charset="0"/>
              </a:rPr>
              <a:t> or SX followed by </a:t>
            </a:r>
            <a:r>
              <a:rPr lang="en-US" sz="2000" dirty="0" smtClean="0">
                <a:latin typeface="Tahoma" pitchFamily="34" charset="0"/>
                <a:ea typeface="Tahoma" pitchFamily="34" charset="0"/>
                <a:cs typeface="Tahoma" pitchFamily="34" charset="0"/>
              </a:rPr>
              <a:t>electro-winning + tank house </a:t>
            </a:r>
            <a:r>
              <a:rPr lang="en-US" sz="2000" dirty="0">
                <a:latin typeface="Tahoma" pitchFamily="34" charset="0"/>
                <a:ea typeface="Tahoma" pitchFamily="34" charset="0"/>
                <a:cs typeface="Tahoma" pitchFamily="34" charset="0"/>
              </a:rPr>
              <a:t>with copper cathode handling. </a:t>
            </a:r>
          </a:p>
          <a:p>
            <a:pPr>
              <a:lnSpc>
                <a:spcPct val="80000"/>
              </a:lnSpc>
              <a:buFontTx/>
              <a:buNone/>
            </a:pPr>
            <a:endParaRPr lang="en-US" sz="2000" dirty="0">
              <a:latin typeface="Tahoma" pitchFamily="34" charset="0"/>
              <a:ea typeface="Tahoma" pitchFamily="34" charset="0"/>
              <a:cs typeface="Tahoma" pitchFamily="34" charset="0"/>
            </a:endParaRPr>
          </a:p>
          <a:p>
            <a:pPr>
              <a:lnSpc>
                <a:spcPct val="80000"/>
              </a:lnSpc>
            </a:pPr>
            <a:r>
              <a:rPr lang="en-US" sz="2000" dirty="0">
                <a:latin typeface="Tahoma" pitchFamily="34" charset="0"/>
                <a:ea typeface="Tahoma" pitchFamily="34" charset="0"/>
                <a:cs typeface="Tahoma" pitchFamily="34" charset="0"/>
              </a:rPr>
              <a:t>Granulate and bag iron oxide </a:t>
            </a:r>
            <a:r>
              <a:rPr lang="en-US" sz="2000" dirty="0" err="1">
                <a:latin typeface="Tahoma" pitchFamily="34" charset="0"/>
                <a:ea typeface="Tahoma" pitchFamily="34" charset="0"/>
                <a:cs typeface="Tahoma" pitchFamily="34" charset="0"/>
              </a:rPr>
              <a:t>calcine</a:t>
            </a:r>
            <a:r>
              <a:rPr lang="en-US" sz="2000" dirty="0">
                <a:latin typeface="Tahoma" pitchFamily="34" charset="0"/>
                <a:ea typeface="Tahoma" pitchFamily="34" charset="0"/>
                <a:cs typeface="Tahoma" pitchFamily="34" charset="0"/>
              </a:rPr>
              <a:t> for sale</a:t>
            </a:r>
          </a:p>
        </p:txBody>
      </p:sp>
    </p:spTree>
    <p:extLst>
      <p:ext uri="{BB962C8B-B14F-4D97-AF65-F5344CB8AC3E}">
        <p14:creationId xmlns:p14="http://schemas.microsoft.com/office/powerpoint/2010/main" val="2942274089"/>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82" name="Rectangle 2"/>
          <p:cNvSpPr>
            <a:spLocks noGrp="1" noChangeArrowheads="1"/>
          </p:cNvSpPr>
          <p:nvPr>
            <p:ph type="body" idx="1"/>
          </p:nvPr>
        </p:nvSpPr>
        <p:spPr bwMode="auto">
          <a:xfrm>
            <a:off x="419100" y="333375"/>
            <a:ext cx="8516938" cy="6040438"/>
          </a:xfrm>
          <a:noFill/>
          <a:ln>
            <a:miter lim="800000"/>
            <a:headEnd/>
            <a:tailEnd/>
          </a:ln>
        </p:spPr>
        <p:txBody>
          <a:bodyPr vert="horz" wrap="square" lIns="91440" tIns="45720" rIns="91440" bIns="45720" numCol="1" anchor="t" anchorCtr="0" compatLnSpc="1">
            <a:prstTxWarp prst="textNoShape">
              <a:avLst/>
            </a:prstTxWarp>
          </a:bodyPr>
          <a:lstStyle/>
          <a:p>
            <a:pPr algn="ctr">
              <a:buFontTx/>
              <a:buNone/>
            </a:pPr>
            <a:r>
              <a:rPr lang="en-US" dirty="0">
                <a:latin typeface="Tahoma" pitchFamily="34" charset="0"/>
                <a:ea typeface="Tahoma" pitchFamily="34" charset="0"/>
                <a:cs typeface="Tahoma" pitchFamily="34" charset="0"/>
              </a:rPr>
              <a:t>Copper Hill Project – </a:t>
            </a:r>
            <a:r>
              <a:rPr lang="en-US" sz="2400" dirty="0">
                <a:latin typeface="Tahoma" pitchFamily="34" charset="0"/>
                <a:ea typeface="Tahoma" pitchFamily="34" charset="0"/>
                <a:cs typeface="Tahoma" pitchFamily="34" charset="0"/>
              </a:rPr>
              <a:t>Additional Revenue</a:t>
            </a:r>
          </a:p>
          <a:p>
            <a:pPr>
              <a:buFontTx/>
              <a:buNone/>
            </a:pPr>
            <a:r>
              <a:rPr lang="en-US" dirty="0">
                <a:latin typeface="Tahoma" pitchFamily="34" charset="0"/>
                <a:ea typeface="Tahoma" pitchFamily="34" charset="0"/>
                <a:cs typeface="Tahoma" pitchFamily="34" charset="0"/>
              </a:rPr>
              <a:t>	</a:t>
            </a:r>
          </a:p>
          <a:p>
            <a:pPr algn="ctr">
              <a:buFontTx/>
              <a:buNone/>
            </a:pPr>
            <a:r>
              <a:rPr lang="en-US" sz="3600" dirty="0">
                <a:latin typeface="Tahoma" pitchFamily="34" charset="0"/>
                <a:ea typeface="Tahoma" pitchFamily="34" charset="0"/>
                <a:cs typeface="Tahoma" pitchFamily="34" charset="0"/>
              </a:rPr>
              <a:t>Recover </a:t>
            </a:r>
          </a:p>
          <a:p>
            <a:pPr algn="ctr">
              <a:buFontTx/>
              <a:buNone/>
            </a:pPr>
            <a:r>
              <a:rPr lang="en-US" sz="3600" dirty="0">
                <a:latin typeface="Tahoma" pitchFamily="34" charset="0"/>
                <a:ea typeface="Tahoma" pitchFamily="34" charset="0"/>
                <a:cs typeface="Tahoma" pitchFamily="34" charset="0"/>
              </a:rPr>
              <a:t>SO</a:t>
            </a:r>
            <a:r>
              <a:rPr lang="en-US" sz="2800" dirty="0">
                <a:latin typeface="Tahoma" pitchFamily="34" charset="0"/>
                <a:ea typeface="Tahoma" pitchFamily="34" charset="0"/>
                <a:cs typeface="Tahoma" pitchFamily="34" charset="0"/>
              </a:rPr>
              <a:t>2</a:t>
            </a:r>
            <a:r>
              <a:rPr lang="en-US" sz="3600" dirty="0">
                <a:latin typeface="Tahoma" pitchFamily="34" charset="0"/>
                <a:ea typeface="Tahoma" pitchFamily="34" charset="0"/>
                <a:cs typeface="Tahoma" pitchFamily="34" charset="0"/>
              </a:rPr>
              <a:t> for </a:t>
            </a:r>
            <a:r>
              <a:rPr lang="en-US" sz="3600" dirty="0" err="1">
                <a:latin typeface="Tahoma" pitchFamily="34" charset="0"/>
                <a:ea typeface="Tahoma" pitchFamily="34" charset="0"/>
                <a:cs typeface="Tahoma" pitchFamily="34" charset="0"/>
              </a:rPr>
              <a:t>sulphuric</a:t>
            </a:r>
            <a:r>
              <a:rPr lang="en-US" sz="3600" dirty="0">
                <a:latin typeface="Tahoma" pitchFamily="34" charset="0"/>
                <a:ea typeface="Tahoma" pitchFamily="34" charset="0"/>
                <a:cs typeface="Tahoma" pitchFamily="34" charset="0"/>
              </a:rPr>
              <a:t> acid production </a:t>
            </a:r>
          </a:p>
          <a:p>
            <a:pPr algn="ctr">
              <a:buFontTx/>
              <a:buNone/>
            </a:pPr>
            <a:r>
              <a:rPr lang="en-US" sz="3600" dirty="0">
                <a:latin typeface="Tahoma" pitchFamily="34" charset="0"/>
                <a:ea typeface="Tahoma" pitchFamily="34" charset="0"/>
                <a:cs typeface="Tahoma" pitchFamily="34" charset="0"/>
              </a:rPr>
              <a:t>&amp; </a:t>
            </a:r>
          </a:p>
          <a:p>
            <a:pPr algn="ctr">
              <a:buFontTx/>
              <a:buNone/>
            </a:pPr>
            <a:r>
              <a:rPr lang="en-US" sz="3600" dirty="0">
                <a:latin typeface="Tahoma" pitchFamily="34" charset="0"/>
                <a:ea typeface="Tahoma" pitchFamily="34" charset="0"/>
                <a:cs typeface="Tahoma" pitchFamily="34" charset="0"/>
              </a:rPr>
              <a:t>After Cu and Au leaching,  granulate the Fe</a:t>
            </a:r>
            <a:r>
              <a:rPr lang="en-US" sz="2800" dirty="0">
                <a:latin typeface="Tahoma" pitchFamily="34" charset="0"/>
                <a:ea typeface="Tahoma" pitchFamily="34" charset="0"/>
                <a:cs typeface="Tahoma" pitchFamily="34" charset="0"/>
              </a:rPr>
              <a:t>2</a:t>
            </a:r>
            <a:r>
              <a:rPr lang="en-US" sz="3600" dirty="0">
                <a:latin typeface="Tahoma" pitchFamily="34" charset="0"/>
                <a:ea typeface="Tahoma" pitchFamily="34" charset="0"/>
                <a:cs typeface="Tahoma" pitchFamily="34" charset="0"/>
              </a:rPr>
              <a:t>O</a:t>
            </a:r>
            <a:r>
              <a:rPr lang="en-US" sz="2800" dirty="0">
                <a:latin typeface="Tahoma" pitchFamily="34" charset="0"/>
                <a:ea typeface="Tahoma" pitchFamily="34" charset="0"/>
                <a:cs typeface="Tahoma" pitchFamily="34" charset="0"/>
              </a:rPr>
              <a:t>3</a:t>
            </a:r>
            <a:r>
              <a:rPr lang="en-US" sz="3600" dirty="0">
                <a:latin typeface="Tahoma" pitchFamily="34" charset="0"/>
                <a:ea typeface="Tahoma" pitchFamily="34" charset="0"/>
                <a:cs typeface="Tahoma" pitchFamily="34" charset="0"/>
              </a:rPr>
              <a:t> </a:t>
            </a:r>
            <a:r>
              <a:rPr lang="en-US" sz="3600" dirty="0" err="1">
                <a:latin typeface="Tahoma" pitchFamily="34" charset="0"/>
                <a:ea typeface="Tahoma" pitchFamily="34" charset="0"/>
                <a:cs typeface="Tahoma" pitchFamily="34" charset="0"/>
              </a:rPr>
              <a:t>calcine</a:t>
            </a:r>
            <a:r>
              <a:rPr lang="en-US" sz="3600" dirty="0">
                <a:latin typeface="Tahoma" pitchFamily="34" charset="0"/>
                <a:ea typeface="Tahoma" pitchFamily="34" charset="0"/>
                <a:cs typeface="Tahoma" pitchFamily="34" charset="0"/>
              </a:rPr>
              <a:t> for sale.</a:t>
            </a:r>
          </a:p>
          <a:p>
            <a:pPr algn="ctr">
              <a:buFontTx/>
              <a:buNone/>
            </a:pPr>
            <a:endParaRPr lang="en-US" sz="3600" dirty="0">
              <a:latin typeface="Tahoma" pitchFamily="34" charset="0"/>
              <a:ea typeface="Tahoma" pitchFamily="34" charset="0"/>
              <a:cs typeface="Tahoma" pitchFamily="34" charset="0"/>
            </a:endParaRPr>
          </a:p>
          <a:p>
            <a:pPr algn="ctr">
              <a:buFontTx/>
              <a:buNone/>
            </a:pPr>
            <a:r>
              <a:rPr lang="en-US" sz="3600" dirty="0">
                <a:latin typeface="Tahoma" pitchFamily="34" charset="0"/>
                <a:ea typeface="Tahoma" pitchFamily="34" charset="0"/>
                <a:cs typeface="Tahoma" pitchFamily="34" charset="0"/>
              </a:rPr>
              <a:t>ADDED VALUE ~ NO WASTE!</a:t>
            </a:r>
          </a:p>
          <a:p>
            <a:pPr algn="ctr">
              <a:buFontTx/>
              <a:buNone/>
            </a:pPr>
            <a:endParaRPr lang="en-US" sz="3600" b="1" dirty="0">
              <a:solidFill>
                <a:srgbClr val="FFFF00"/>
              </a:solidFill>
            </a:endParaRPr>
          </a:p>
          <a:p>
            <a:pPr algn="ctr">
              <a:buFontTx/>
              <a:buNone/>
            </a:pPr>
            <a:endParaRPr lang="en-US" sz="1800" b="1" dirty="0">
              <a:solidFill>
                <a:srgbClr val="FFFF00"/>
              </a:solidFill>
            </a:endParaRPr>
          </a:p>
          <a:p>
            <a:pPr>
              <a:buFontTx/>
              <a:buNone/>
            </a:pPr>
            <a:endParaRPr lang="en-US" b="1" dirty="0"/>
          </a:p>
        </p:txBody>
      </p:sp>
    </p:spTree>
    <p:extLst>
      <p:ext uri="{BB962C8B-B14F-4D97-AF65-F5344CB8AC3E}">
        <p14:creationId xmlns:p14="http://schemas.microsoft.com/office/powerpoint/2010/main" val="2211490691"/>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kim.stanton-cook\Pictures\Cu Hill Flowsheet (2).jpg"/>
          <p:cNvPicPr>
            <a:picLocks noGrp="1"/>
          </p:cNvPicPr>
          <p:nvPr>
            <p:ph idx="1"/>
          </p:nvPr>
        </p:nvPicPr>
        <p:blipFill>
          <a:blip r:embed="rId2" cstate="print"/>
          <a:srcRect/>
          <a:stretch>
            <a:fillRect/>
          </a:stretch>
        </p:blipFill>
        <p:spPr bwMode="auto">
          <a:xfrm>
            <a:off x="427703" y="442451"/>
            <a:ext cx="8229599" cy="5766619"/>
          </a:xfrm>
          <a:prstGeom prst="rect">
            <a:avLst/>
          </a:prstGeom>
          <a:noFill/>
          <a:ln w="9525">
            <a:noFill/>
            <a:miter lim="800000"/>
            <a:headEnd/>
            <a:tailEnd/>
          </a:ln>
        </p:spPr>
      </p:pic>
      <p:sp>
        <p:nvSpPr>
          <p:cNvPr id="3" name="TextBox 2"/>
          <p:cNvSpPr txBox="1"/>
          <p:nvPr/>
        </p:nvSpPr>
        <p:spPr>
          <a:xfrm>
            <a:off x="755576" y="4797152"/>
            <a:ext cx="2160240" cy="369332"/>
          </a:xfrm>
          <a:prstGeom prst="rect">
            <a:avLst/>
          </a:prstGeom>
          <a:noFill/>
        </p:spPr>
        <p:txBody>
          <a:bodyPr wrap="square" rtlCol="0">
            <a:spAutoFit/>
          </a:bodyPr>
          <a:lstStyle/>
          <a:p>
            <a:r>
              <a:rPr lang="en-US" dirty="0" smtClean="0">
                <a:solidFill>
                  <a:srgbClr val="C00000"/>
                </a:solidFill>
                <a:latin typeface="Tahoma" pitchFamily="34" charset="0"/>
                <a:ea typeface="Tahoma" pitchFamily="34" charset="0"/>
                <a:cs typeface="Tahoma" pitchFamily="34" charset="0"/>
              </a:rPr>
              <a:t>November 2009</a:t>
            </a:r>
            <a:endParaRPr lang="en-AU" dirty="0">
              <a:solidFill>
                <a:srgbClr val="C0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602410113"/>
      </p:ext>
    </p:extLst>
  </p:cSld>
  <p:clrMapOvr>
    <a:masterClrMapping/>
  </p:clrMapOvr>
  <p:transition advClick="0" advTm="5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712968" cy="1143000"/>
          </a:xfrm>
        </p:spPr>
        <p:txBody>
          <a:bodyPr>
            <a:normAutofit fontScale="90000"/>
          </a:bodyPr>
          <a:lstStyle/>
          <a:p>
            <a:r>
              <a:rPr lang="en-AU" dirty="0" smtClean="0">
                <a:solidFill>
                  <a:srgbClr val="008000"/>
                </a:solidFill>
              </a:rPr>
              <a:t>From pre-Feasibility to Definitive Feasibility to Bankable </a:t>
            </a:r>
            <a:endParaRPr lang="en-US" dirty="0">
              <a:solidFill>
                <a:srgbClr val="008000"/>
              </a:solidFill>
            </a:endParaRPr>
          </a:p>
        </p:txBody>
      </p:sp>
      <p:sp>
        <p:nvSpPr>
          <p:cNvPr id="3" name="Content Placeholder 2"/>
          <p:cNvSpPr>
            <a:spLocks noGrp="1"/>
          </p:cNvSpPr>
          <p:nvPr>
            <p:ph idx="1"/>
          </p:nvPr>
        </p:nvSpPr>
        <p:spPr>
          <a:xfrm>
            <a:off x="500034" y="1556792"/>
            <a:ext cx="7643866" cy="5040560"/>
          </a:xfrm>
        </p:spPr>
        <p:txBody>
          <a:bodyPr>
            <a:normAutofit fontScale="25000" lnSpcReduction="20000"/>
          </a:bodyPr>
          <a:lstStyle/>
          <a:p>
            <a:pPr lvl="0"/>
            <a:endParaRPr lang="en-US" dirty="0" smtClean="0"/>
          </a:p>
          <a:p>
            <a:r>
              <a:rPr lang="en-US" sz="12800" dirty="0" smtClean="0"/>
              <a:t>Desk-top study, positive outcomes</a:t>
            </a:r>
          </a:p>
          <a:p>
            <a:pPr>
              <a:buNone/>
            </a:pPr>
            <a:r>
              <a:rPr lang="en-US" sz="12800" dirty="0" smtClean="0"/>
              <a:t> </a:t>
            </a:r>
          </a:p>
          <a:p>
            <a:r>
              <a:rPr lang="en-US" sz="12800" dirty="0" smtClean="0"/>
              <a:t>Pre-Feasibility – set out the cost basis: capital and operating cost estimates +/- 30% for Roaster-Acid Plant-SXEW-CIL complex at Port Pirie</a:t>
            </a:r>
          </a:p>
          <a:p>
            <a:endParaRPr lang="en-US" sz="12800" dirty="0" smtClean="0"/>
          </a:p>
          <a:p>
            <a:r>
              <a:rPr lang="en-US" sz="12800" dirty="0" smtClean="0"/>
              <a:t>If positive, proceed to Definitive Feasibility Establish defined costs +/- 10%</a:t>
            </a:r>
          </a:p>
          <a:p>
            <a:pPr>
              <a:buNone/>
            </a:pPr>
            <a:endParaRPr lang="en-US" sz="12800" dirty="0" smtClean="0"/>
          </a:p>
          <a:p>
            <a:r>
              <a:rPr lang="en-US" sz="12800" dirty="0" smtClean="0">
                <a:solidFill>
                  <a:srgbClr val="FF0000"/>
                </a:solidFill>
              </a:rPr>
              <a:t>So what happened?</a:t>
            </a:r>
          </a:p>
          <a:p>
            <a:pPr>
              <a:buNone/>
            </a:pPr>
            <a:r>
              <a:rPr lang="en-AU" sz="11200" dirty="0" smtClean="0"/>
              <a:t>	</a:t>
            </a:r>
          </a:p>
          <a:p>
            <a:pPr lvl="0">
              <a:buNone/>
            </a:pPr>
            <a:endParaRPr lang="en-US" sz="16000" dirty="0"/>
          </a:p>
          <a:p>
            <a:endParaRPr lang="en-US" sz="16000" dirty="0"/>
          </a:p>
        </p:txBody>
      </p:sp>
    </p:spTree>
    <p:extLst>
      <p:ext uri="{BB962C8B-B14F-4D97-AF65-F5344CB8AC3E}">
        <p14:creationId xmlns:p14="http://schemas.microsoft.com/office/powerpoint/2010/main" val="89242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200" b="1" dirty="0" smtClean="0">
                <a:latin typeface="Tahoma" pitchFamily="34" charset="0"/>
                <a:ea typeface="Tahoma" pitchFamily="34" charset="0"/>
                <a:cs typeface="Tahoma" pitchFamily="34" charset="0"/>
              </a:rPr>
              <a:t>May 2010</a:t>
            </a:r>
            <a:br>
              <a:rPr lang="en-AU" sz="3200" b="1" dirty="0" smtClean="0">
                <a:latin typeface="Tahoma" pitchFamily="34" charset="0"/>
                <a:ea typeface="Tahoma" pitchFamily="34" charset="0"/>
                <a:cs typeface="Tahoma" pitchFamily="34" charset="0"/>
              </a:rPr>
            </a:br>
            <a:r>
              <a:rPr lang="en-AU" sz="3200" b="1" dirty="0" smtClean="0">
                <a:latin typeface="Tahoma" pitchFamily="34" charset="0"/>
                <a:ea typeface="Tahoma" pitchFamily="34" charset="0"/>
                <a:cs typeface="Tahoma" pitchFamily="34" charset="0"/>
              </a:rPr>
              <a:t>Pre-feasibility planned</a:t>
            </a:r>
            <a:endParaRPr lang="en-AU" sz="3200" dirty="0"/>
          </a:p>
        </p:txBody>
      </p:sp>
      <p:sp>
        <p:nvSpPr>
          <p:cNvPr id="3" name="Content Placeholder 2"/>
          <p:cNvSpPr>
            <a:spLocks noGrp="1"/>
          </p:cNvSpPr>
          <p:nvPr>
            <p:ph idx="1"/>
          </p:nvPr>
        </p:nvSpPr>
        <p:spPr/>
        <p:txBody>
          <a:bodyPr>
            <a:normAutofit fontScale="77500" lnSpcReduction="20000"/>
          </a:bodyPr>
          <a:lstStyle/>
          <a:p>
            <a:pPr>
              <a:buNone/>
            </a:pPr>
            <a:r>
              <a:rPr lang="en-AU" b="1" cap="all" dirty="0" smtClean="0"/>
              <a:t> </a:t>
            </a:r>
          </a:p>
          <a:p>
            <a:pPr lvl="0"/>
            <a:r>
              <a:rPr lang="en-AU" dirty="0" smtClean="0"/>
              <a:t>China National Automation Control System Corp (CACS) appointed with China Nerin Engineering (NERIN) to undertake a pre-feasibility study</a:t>
            </a:r>
          </a:p>
          <a:p>
            <a:pPr lvl="0"/>
            <a:r>
              <a:rPr lang="en-AU" dirty="0" smtClean="0"/>
              <a:t>CACS-NERIN  personnel reviewed Copper Hill data on-site and visited potential roaster, SX-EW and CIL sites in South Australia</a:t>
            </a:r>
            <a:endParaRPr lang="en-AU" b="1" dirty="0" smtClean="0"/>
          </a:p>
          <a:p>
            <a:pPr lvl="0"/>
            <a:r>
              <a:rPr lang="en-AU" dirty="0" smtClean="0"/>
              <a:t>CACS estimated a $5.8 million cost for a Bankable Feasibility Study (BFS) at a standard acceptable to Chinese banks if pre-feasibility was positive</a:t>
            </a:r>
            <a:endParaRPr lang="en-AU" b="1" dirty="0" smtClean="0"/>
          </a:p>
          <a:p>
            <a:pPr lvl="0"/>
            <a:r>
              <a:rPr lang="en-AU" dirty="0" smtClean="0"/>
              <a:t>CACS, with the capacity to take all the copper produced from Copper Hill, created potential for off-take agreement</a:t>
            </a:r>
            <a:endParaRPr lang="en-AU" b="1" dirty="0" smtClean="0"/>
          </a:p>
          <a:p>
            <a:endParaRPr lang="en-AU" dirty="0"/>
          </a:p>
        </p:txBody>
      </p:sp>
    </p:spTree>
    <p:extLst>
      <p:ext uri="{BB962C8B-B14F-4D97-AF65-F5344CB8AC3E}">
        <p14:creationId xmlns:p14="http://schemas.microsoft.com/office/powerpoint/2010/main" val="22483724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October 2010</a:t>
            </a:r>
            <a:endParaRPr lang="en-AU" sz="4800" b="1" dirty="0"/>
          </a:p>
        </p:txBody>
      </p:sp>
      <p:pic>
        <p:nvPicPr>
          <p:cNvPr id="160770" name="Picture 2"/>
          <p:cNvPicPr>
            <a:picLocks noGrp="1" noChangeAspect="1" noChangeArrowheads="1"/>
          </p:cNvPicPr>
          <p:nvPr>
            <p:ph idx="1"/>
          </p:nvPr>
        </p:nvPicPr>
        <p:blipFill>
          <a:blip r:embed="rId2" cstate="print"/>
          <a:srcRect/>
          <a:stretch>
            <a:fillRect/>
          </a:stretch>
        </p:blipFill>
        <p:spPr bwMode="auto">
          <a:xfrm>
            <a:off x="395536" y="1124744"/>
            <a:ext cx="8229600" cy="2953759"/>
          </a:xfrm>
          <a:prstGeom prst="rect">
            <a:avLst/>
          </a:prstGeom>
          <a:noFill/>
          <a:ln w="9525">
            <a:noFill/>
            <a:miter lim="800000"/>
            <a:headEnd/>
            <a:tailEnd/>
          </a:ln>
        </p:spPr>
      </p:pic>
      <p:pic>
        <p:nvPicPr>
          <p:cNvPr id="160771" name="Picture 3"/>
          <p:cNvPicPr>
            <a:picLocks noChangeAspect="1" noChangeArrowheads="1"/>
          </p:cNvPicPr>
          <p:nvPr/>
        </p:nvPicPr>
        <p:blipFill>
          <a:blip r:embed="rId3" cstate="print"/>
          <a:srcRect/>
          <a:stretch>
            <a:fillRect/>
          </a:stretch>
        </p:blipFill>
        <p:spPr bwMode="auto">
          <a:xfrm>
            <a:off x="323528" y="4077072"/>
            <a:ext cx="8296275" cy="2495550"/>
          </a:xfrm>
          <a:prstGeom prst="rect">
            <a:avLst/>
          </a:prstGeom>
          <a:noFill/>
          <a:ln w="9525">
            <a:noFill/>
            <a:miter lim="800000"/>
            <a:headEnd/>
            <a:tailEnd/>
          </a:ln>
        </p:spPr>
      </p:pic>
      <p:sp>
        <p:nvSpPr>
          <p:cNvPr id="5" name="TextBox 4"/>
          <p:cNvSpPr txBox="1"/>
          <p:nvPr/>
        </p:nvSpPr>
        <p:spPr>
          <a:xfrm rot="19166622">
            <a:off x="463783" y="2321490"/>
            <a:ext cx="7776864" cy="2123658"/>
          </a:xfrm>
          <a:prstGeom prst="rect">
            <a:avLst/>
          </a:prstGeom>
          <a:solidFill>
            <a:srgbClr val="FFC000"/>
          </a:solidFill>
        </p:spPr>
        <p:txBody>
          <a:bodyPr wrap="square" rtlCol="0">
            <a:spAutoFit/>
          </a:bodyPr>
          <a:lstStyle/>
          <a:p>
            <a:r>
              <a:rPr lang="en-US" sz="4400" b="1" dirty="0" smtClean="0">
                <a:solidFill>
                  <a:srgbClr val="C00000"/>
                </a:solidFill>
                <a:latin typeface="Tahoma" pitchFamily="34" charset="0"/>
                <a:ea typeface="Tahoma" pitchFamily="34" charset="0"/>
                <a:cs typeface="Tahoma" pitchFamily="34" charset="0"/>
              </a:rPr>
              <a:t>Technical and Economic Evaluation Report delivered October 2010</a:t>
            </a:r>
            <a:endParaRPr lang="en-AU" sz="4400" b="1" dirty="0">
              <a:solidFill>
                <a:srgbClr val="C0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23417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62" name="Picture 2" descr="CHphoto"/>
          <p:cNvPicPr>
            <a:picLocks noChangeAspect="1" noChangeArrowheads="1"/>
          </p:cNvPicPr>
          <p:nvPr/>
        </p:nvPicPr>
        <p:blipFill>
          <a:blip r:embed="rId3" cstate="print"/>
          <a:srcRect/>
          <a:stretch>
            <a:fillRect/>
          </a:stretch>
        </p:blipFill>
        <p:spPr bwMode="auto">
          <a:xfrm>
            <a:off x="0" y="0"/>
            <a:ext cx="9144000" cy="7067454"/>
          </a:xfrm>
          <a:prstGeom prst="rect">
            <a:avLst/>
          </a:prstGeom>
          <a:noFill/>
          <a:effectLst>
            <a:outerShdw dist="35921" dir="2700000" algn="ctr" rotWithShape="0">
              <a:schemeClr val="tx1"/>
            </a:outerShdw>
          </a:effectLst>
        </p:spPr>
      </p:pic>
      <p:sp>
        <p:nvSpPr>
          <p:cNvPr id="43019" name="Text Box 11"/>
          <p:cNvSpPr txBox="1">
            <a:spLocks noChangeArrowheads="1"/>
          </p:cNvSpPr>
          <p:nvPr/>
        </p:nvSpPr>
        <p:spPr bwMode="auto">
          <a:xfrm>
            <a:off x="3779912" y="188640"/>
            <a:ext cx="2185144" cy="369332"/>
          </a:xfrm>
          <a:prstGeom prst="rect">
            <a:avLst/>
          </a:prstGeom>
          <a:noFill/>
          <a:ln w="9525">
            <a:noFill/>
            <a:miter lim="800000"/>
            <a:headEnd/>
            <a:tailEnd/>
          </a:ln>
        </p:spPr>
        <p:txBody>
          <a:bodyPr wrap="square">
            <a:spAutoFit/>
          </a:bodyPr>
          <a:lstStyle/>
          <a:p>
            <a:pPr algn="ctr" eaLnBrk="0" hangingPunct="0">
              <a:spcBef>
                <a:spcPct val="50000"/>
              </a:spcBef>
            </a:pPr>
            <a:r>
              <a:rPr lang="en-US" sz="1800" b="1" i="1" dirty="0" smtClean="0">
                <a:solidFill>
                  <a:srgbClr val="006600"/>
                </a:solidFill>
                <a:latin typeface="Arial" charset="0"/>
              </a:rPr>
              <a:t>Molong township</a:t>
            </a:r>
            <a:endParaRPr lang="en-US" sz="1800" b="1" i="1" dirty="0">
              <a:solidFill>
                <a:srgbClr val="006600"/>
              </a:solidFill>
              <a:latin typeface="Arial" charset="0"/>
            </a:endParaRPr>
          </a:p>
        </p:txBody>
      </p:sp>
      <p:sp>
        <p:nvSpPr>
          <p:cNvPr id="43020" name="Line 12"/>
          <p:cNvSpPr>
            <a:spLocks noChangeShapeType="1"/>
          </p:cNvSpPr>
          <p:nvPr/>
        </p:nvSpPr>
        <p:spPr bwMode="auto">
          <a:xfrm flipH="1">
            <a:off x="3225800" y="355600"/>
            <a:ext cx="609600" cy="698500"/>
          </a:xfrm>
          <a:prstGeom prst="line">
            <a:avLst/>
          </a:prstGeom>
          <a:noFill/>
          <a:ln w="57150">
            <a:solidFill>
              <a:srgbClr val="006600"/>
            </a:solidFill>
            <a:round/>
            <a:headEnd/>
            <a:tailEnd type="triangle" w="med" len="med"/>
          </a:ln>
        </p:spPr>
        <p:txBody>
          <a:bodyPr/>
          <a:lstStyle/>
          <a:p>
            <a:endParaRPr lang="en-AU" dirty="0"/>
          </a:p>
        </p:txBody>
      </p:sp>
      <p:sp>
        <p:nvSpPr>
          <p:cNvPr id="29" name="Line 12"/>
          <p:cNvSpPr>
            <a:spLocks noChangeShapeType="1"/>
          </p:cNvSpPr>
          <p:nvPr/>
        </p:nvSpPr>
        <p:spPr bwMode="auto">
          <a:xfrm flipH="1">
            <a:off x="395536" y="188640"/>
            <a:ext cx="576064" cy="216024"/>
          </a:xfrm>
          <a:prstGeom prst="line">
            <a:avLst/>
          </a:prstGeom>
          <a:noFill/>
          <a:ln w="19050">
            <a:solidFill>
              <a:srgbClr val="006600"/>
            </a:solidFill>
            <a:round/>
            <a:headEnd/>
            <a:tailEnd type="triangle" w="med" len="med"/>
          </a:ln>
        </p:spPr>
        <p:txBody>
          <a:bodyPr/>
          <a:lstStyle/>
          <a:p>
            <a:endParaRPr lang="en-AU" dirty="0"/>
          </a:p>
        </p:txBody>
      </p:sp>
      <p:sp>
        <p:nvSpPr>
          <p:cNvPr id="30" name="TextBox 29"/>
          <p:cNvSpPr txBox="1"/>
          <p:nvPr/>
        </p:nvSpPr>
        <p:spPr>
          <a:xfrm>
            <a:off x="971600" y="0"/>
            <a:ext cx="2664296" cy="276999"/>
          </a:xfrm>
          <a:prstGeom prst="rect">
            <a:avLst/>
          </a:prstGeom>
          <a:noFill/>
        </p:spPr>
        <p:txBody>
          <a:bodyPr wrap="square" rtlCol="0">
            <a:spAutoFit/>
          </a:bodyPr>
          <a:lstStyle/>
          <a:p>
            <a:r>
              <a:rPr lang="en-US" sz="1200" dirty="0" smtClean="0">
                <a:solidFill>
                  <a:srgbClr val="008000"/>
                </a:solidFill>
              </a:rPr>
              <a:t>Cadia 45 km to southeast</a:t>
            </a:r>
            <a:endParaRPr lang="en-AU" sz="1200" dirty="0">
              <a:solidFill>
                <a:srgbClr val="008000"/>
              </a:solidFill>
            </a:endParaRPr>
          </a:p>
        </p:txBody>
      </p:sp>
      <p:pic>
        <p:nvPicPr>
          <p:cNvPr id="61442" name="Picture 2" descr="image001"/>
          <p:cNvPicPr>
            <a:picLocks noChangeAspect="1" noChangeArrowheads="1"/>
          </p:cNvPicPr>
          <p:nvPr/>
        </p:nvPicPr>
        <p:blipFill>
          <a:blip r:embed="rId4" cstate="print"/>
          <a:srcRect/>
          <a:stretch>
            <a:fillRect/>
          </a:stretch>
        </p:blipFill>
        <p:spPr bwMode="auto">
          <a:xfrm>
            <a:off x="60184" y="6165304"/>
            <a:ext cx="920297" cy="692696"/>
          </a:xfrm>
          <a:prstGeom prst="rect">
            <a:avLst/>
          </a:prstGeom>
          <a:noFill/>
          <a:ln w="9525">
            <a:noFill/>
            <a:miter lim="800000"/>
            <a:headEnd/>
            <a:tailEnd/>
          </a:ln>
        </p:spPr>
      </p:pic>
      <p:sp>
        <p:nvSpPr>
          <p:cNvPr id="35" name="TextBox 34"/>
          <p:cNvSpPr txBox="1"/>
          <p:nvPr/>
        </p:nvSpPr>
        <p:spPr>
          <a:xfrm>
            <a:off x="1763688" y="2492896"/>
            <a:ext cx="1368152" cy="338554"/>
          </a:xfrm>
          <a:prstGeom prst="rect">
            <a:avLst/>
          </a:prstGeom>
          <a:noFill/>
        </p:spPr>
        <p:txBody>
          <a:bodyPr wrap="square" rtlCol="0">
            <a:spAutoFit/>
          </a:bodyPr>
          <a:lstStyle/>
          <a:p>
            <a:r>
              <a:rPr lang="en-US" sz="1600" b="1" dirty="0" smtClean="0">
                <a:solidFill>
                  <a:srgbClr val="FFFF00"/>
                </a:solidFill>
              </a:rPr>
              <a:t>Wattle Hill</a:t>
            </a:r>
            <a:endParaRPr lang="en-AU" sz="1600" b="1" dirty="0">
              <a:solidFill>
                <a:srgbClr val="FFFF00"/>
              </a:solidFill>
            </a:endParaRPr>
          </a:p>
        </p:txBody>
      </p:sp>
      <p:sp>
        <p:nvSpPr>
          <p:cNvPr id="38" name="TextBox 37"/>
          <p:cNvSpPr txBox="1"/>
          <p:nvPr/>
        </p:nvSpPr>
        <p:spPr>
          <a:xfrm>
            <a:off x="4283968" y="3284984"/>
            <a:ext cx="1872208" cy="338554"/>
          </a:xfrm>
          <a:prstGeom prst="rect">
            <a:avLst/>
          </a:prstGeom>
          <a:noFill/>
        </p:spPr>
        <p:txBody>
          <a:bodyPr wrap="square" rtlCol="0">
            <a:spAutoFit/>
          </a:bodyPr>
          <a:lstStyle/>
          <a:p>
            <a:r>
              <a:rPr lang="en-US" sz="1600" b="1" dirty="0" smtClean="0">
                <a:solidFill>
                  <a:srgbClr val="FFFF00"/>
                </a:solidFill>
              </a:rPr>
              <a:t>Copper Hill</a:t>
            </a:r>
            <a:endParaRPr lang="en-AU" sz="1600" b="1" dirty="0">
              <a:solidFill>
                <a:srgbClr val="FFFF00"/>
              </a:solidFill>
            </a:endParaRPr>
          </a:p>
        </p:txBody>
      </p:sp>
      <p:sp>
        <p:nvSpPr>
          <p:cNvPr id="39" name="TextBox 38"/>
          <p:cNvSpPr txBox="1"/>
          <p:nvPr/>
        </p:nvSpPr>
        <p:spPr>
          <a:xfrm>
            <a:off x="7308304" y="4077072"/>
            <a:ext cx="1440160" cy="338554"/>
          </a:xfrm>
          <a:prstGeom prst="rect">
            <a:avLst/>
          </a:prstGeom>
          <a:noFill/>
        </p:spPr>
        <p:txBody>
          <a:bodyPr wrap="square" rtlCol="0">
            <a:spAutoFit/>
          </a:bodyPr>
          <a:lstStyle/>
          <a:p>
            <a:r>
              <a:rPr lang="en-US" sz="1600" b="1" dirty="0" smtClean="0">
                <a:solidFill>
                  <a:srgbClr val="FFFF00"/>
                </a:solidFill>
              </a:rPr>
              <a:t>Buckley’s Hill</a:t>
            </a:r>
            <a:endParaRPr lang="en-AU" sz="1600" b="1" dirty="0">
              <a:solidFill>
                <a:srgbClr val="FFFF00"/>
              </a:solidFill>
            </a:endParaRPr>
          </a:p>
        </p:txBody>
      </p:sp>
      <p:sp>
        <p:nvSpPr>
          <p:cNvPr id="40" name="TextBox 39"/>
          <p:cNvSpPr txBox="1"/>
          <p:nvPr/>
        </p:nvSpPr>
        <p:spPr>
          <a:xfrm>
            <a:off x="971600" y="3933056"/>
            <a:ext cx="1872208" cy="338554"/>
          </a:xfrm>
          <a:prstGeom prst="rect">
            <a:avLst/>
          </a:prstGeom>
          <a:noFill/>
        </p:spPr>
        <p:txBody>
          <a:bodyPr wrap="square" rtlCol="0">
            <a:spAutoFit/>
          </a:bodyPr>
          <a:lstStyle/>
          <a:p>
            <a:r>
              <a:rPr lang="en-US" sz="1600" b="1" dirty="0" smtClean="0">
                <a:solidFill>
                  <a:srgbClr val="FFFF00"/>
                </a:solidFill>
              </a:rPr>
              <a:t>Boundary</a:t>
            </a:r>
            <a:endParaRPr lang="en-AU" sz="1600" b="1" dirty="0">
              <a:solidFill>
                <a:srgbClr val="FFFF00"/>
              </a:solidFill>
            </a:endParaRPr>
          </a:p>
        </p:txBody>
      </p:sp>
      <p:sp>
        <p:nvSpPr>
          <p:cNvPr id="41" name="Line 12"/>
          <p:cNvSpPr>
            <a:spLocks noChangeShapeType="1"/>
          </p:cNvSpPr>
          <p:nvPr/>
        </p:nvSpPr>
        <p:spPr bwMode="auto">
          <a:xfrm>
            <a:off x="8316416" y="188640"/>
            <a:ext cx="827584" cy="144016"/>
          </a:xfrm>
          <a:prstGeom prst="line">
            <a:avLst/>
          </a:prstGeom>
          <a:noFill/>
          <a:ln w="19050">
            <a:solidFill>
              <a:srgbClr val="006600"/>
            </a:solidFill>
            <a:round/>
            <a:headEnd/>
            <a:tailEnd type="triangle" w="med" len="med"/>
          </a:ln>
        </p:spPr>
        <p:txBody>
          <a:bodyPr/>
          <a:lstStyle/>
          <a:p>
            <a:endParaRPr lang="en-AU" dirty="0"/>
          </a:p>
        </p:txBody>
      </p:sp>
      <p:sp>
        <p:nvSpPr>
          <p:cNvPr id="42" name="TextBox 41"/>
          <p:cNvSpPr txBox="1"/>
          <p:nvPr/>
        </p:nvSpPr>
        <p:spPr>
          <a:xfrm>
            <a:off x="6084168" y="0"/>
            <a:ext cx="2664296" cy="276999"/>
          </a:xfrm>
          <a:prstGeom prst="rect">
            <a:avLst/>
          </a:prstGeom>
          <a:noFill/>
        </p:spPr>
        <p:txBody>
          <a:bodyPr wrap="square" rtlCol="0">
            <a:spAutoFit/>
          </a:bodyPr>
          <a:lstStyle/>
          <a:p>
            <a:r>
              <a:rPr lang="en-US" sz="1200" dirty="0" err="1" smtClean="0">
                <a:solidFill>
                  <a:srgbClr val="008000"/>
                </a:solidFill>
              </a:rPr>
              <a:t>Northparkes</a:t>
            </a:r>
            <a:r>
              <a:rPr lang="en-US" sz="1200" dirty="0" smtClean="0">
                <a:solidFill>
                  <a:srgbClr val="008000"/>
                </a:solidFill>
              </a:rPr>
              <a:t>  80 km to northwest</a:t>
            </a:r>
            <a:endParaRPr lang="en-AU" sz="1200" dirty="0">
              <a:solidFill>
                <a:srgbClr val="008000"/>
              </a:solidFill>
            </a:endParaRPr>
          </a:p>
        </p:txBody>
      </p:sp>
      <p:sp>
        <p:nvSpPr>
          <p:cNvPr id="43" name="TextBox 42"/>
          <p:cNvSpPr txBox="1"/>
          <p:nvPr/>
        </p:nvSpPr>
        <p:spPr>
          <a:xfrm>
            <a:off x="899592" y="6457890"/>
            <a:ext cx="4824536" cy="400110"/>
          </a:xfrm>
          <a:prstGeom prst="rect">
            <a:avLst/>
          </a:prstGeom>
          <a:noFill/>
        </p:spPr>
        <p:txBody>
          <a:bodyPr wrap="square" rtlCol="0">
            <a:spAutoFit/>
          </a:bodyPr>
          <a:lstStyle/>
          <a:p>
            <a:r>
              <a:rPr lang="en-US" sz="2000" b="1" dirty="0" smtClean="0">
                <a:solidFill>
                  <a:srgbClr val="FFFF00"/>
                </a:solidFill>
              </a:rPr>
              <a:t>Copper Hill, aerial view looking south</a:t>
            </a:r>
            <a:endParaRPr lang="en-AU" sz="2000" b="1" dirty="0">
              <a:solidFill>
                <a:srgbClr val="FFFF00"/>
              </a:solidFill>
            </a:endParaRPr>
          </a:p>
        </p:txBody>
      </p:sp>
      <p:sp>
        <p:nvSpPr>
          <p:cNvPr id="2" name="Oval 1"/>
          <p:cNvSpPr/>
          <p:nvPr/>
        </p:nvSpPr>
        <p:spPr>
          <a:xfrm>
            <a:off x="7629056" y="3378968"/>
            <a:ext cx="288032" cy="24457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067251427"/>
      </p:ext>
    </p:extLst>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Content Placeholder 3" descr="C:\Users\kim.stanton-cook\Pictures\Cu Hill Flowsheet (2).jpg"/>
          <p:cNvPicPr>
            <a:picLocks noGrp="1"/>
          </p:cNvPicPr>
          <p:nvPr>
            <p:ph idx="1"/>
          </p:nvPr>
        </p:nvPicPr>
        <p:blipFill>
          <a:blip r:embed="rId2" cstate="print"/>
          <a:srcRect/>
          <a:stretch>
            <a:fillRect/>
          </a:stretch>
        </p:blipFill>
        <p:spPr bwMode="auto">
          <a:xfrm>
            <a:off x="427038" y="442913"/>
            <a:ext cx="8229600" cy="5765800"/>
          </a:xfrm>
          <a:noFill/>
          <a:ln>
            <a:miter lim="800000"/>
            <a:headEnd/>
            <a:tailEnd/>
          </a:ln>
        </p:spPr>
      </p:pic>
    </p:spTree>
    <p:extLst>
      <p:ext uri="{BB962C8B-B14F-4D97-AF65-F5344CB8AC3E}">
        <p14:creationId xmlns:p14="http://schemas.microsoft.com/office/powerpoint/2010/main" val="22997890"/>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Content Placeholder 3" descr="C:\Users\kim.stanton-cook\Pictures\Cu Hill Flowsheet (2).jpg"/>
          <p:cNvPicPr>
            <a:picLocks noGrp="1"/>
          </p:cNvPicPr>
          <p:nvPr>
            <p:ph idx="1"/>
          </p:nvPr>
        </p:nvPicPr>
        <p:blipFill>
          <a:blip r:embed="rId2" cstate="print"/>
          <a:srcRect/>
          <a:stretch>
            <a:fillRect/>
          </a:stretch>
        </p:blipFill>
        <p:spPr bwMode="auto">
          <a:xfrm>
            <a:off x="251520" y="188640"/>
            <a:ext cx="8496944" cy="6120680"/>
          </a:xfrm>
          <a:noFill/>
          <a:ln>
            <a:miter lim="800000"/>
            <a:headEnd/>
            <a:tailEnd/>
          </a:ln>
        </p:spPr>
      </p:pic>
      <p:sp>
        <p:nvSpPr>
          <p:cNvPr id="41987" name="Rectangle 2"/>
          <p:cNvSpPr>
            <a:spLocks noChangeArrowheads="1"/>
          </p:cNvSpPr>
          <p:nvPr/>
        </p:nvSpPr>
        <p:spPr bwMode="auto">
          <a:xfrm>
            <a:off x="1238250" y="1179513"/>
            <a:ext cx="2374900" cy="2051050"/>
          </a:xfrm>
          <a:prstGeom prst="rect">
            <a:avLst/>
          </a:prstGeom>
          <a:noFill/>
          <a:ln w="28575" algn="ctr">
            <a:solidFill>
              <a:srgbClr val="FF0000"/>
            </a:solidFill>
            <a:round/>
            <a:headEnd/>
            <a:tailEnd/>
          </a:ln>
        </p:spPr>
        <p:txBody>
          <a:bodyPr/>
          <a:lstStyle/>
          <a:p>
            <a:pPr eaLnBrk="0" hangingPunct="0"/>
            <a:endParaRPr lang="en-US" dirty="0"/>
          </a:p>
        </p:txBody>
      </p:sp>
      <p:sp>
        <p:nvSpPr>
          <p:cNvPr id="41988" name="TextBox 4"/>
          <p:cNvSpPr txBox="1">
            <a:spLocks noChangeArrowheads="1"/>
          </p:cNvSpPr>
          <p:nvPr/>
        </p:nvSpPr>
        <p:spPr bwMode="auto">
          <a:xfrm>
            <a:off x="1298575" y="2522538"/>
            <a:ext cx="1960563" cy="584200"/>
          </a:xfrm>
          <a:prstGeom prst="rect">
            <a:avLst/>
          </a:prstGeom>
          <a:noFill/>
          <a:ln w="9525">
            <a:noFill/>
            <a:miter lim="800000"/>
            <a:headEnd/>
            <a:tailEnd/>
          </a:ln>
        </p:spPr>
        <p:txBody>
          <a:bodyPr>
            <a:spAutoFit/>
          </a:bodyPr>
          <a:lstStyle/>
          <a:p>
            <a:pPr eaLnBrk="0" hangingPunct="0"/>
            <a:r>
              <a:rPr lang="en-US" sz="1600" b="1" dirty="0">
                <a:solidFill>
                  <a:srgbClr val="FF0000"/>
                </a:solidFill>
                <a:latin typeface="Arial" charset="0"/>
              </a:rPr>
              <a:t>Capex $310 million</a:t>
            </a:r>
            <a:endParaRPr lang="en-AU" sz="1600" b="1" dirty="0">
              <a:solidFill>
                <a:srgbClr val="FF0000"/>
              </a:solidFill>
              <a:latin typeface="Arial" charset="0"/>
            </a:endParaRPr>
          </a:p>
        </p:txBody>
      </p:sp>
      <p:sp>
        <p:nvSpPr>
          <p:cNvPr id="41989" name="Rectangle 5"/>
          <p:cNvSpPr>
            <a:spLocks noChangeArrowheads="1"/>
          </p:cNvSpPr>
          <p:nvPr/>
        </p:nvSpPr>
        <p:spPr bwMode="auto">
          <a:xfrm>
            <a:off x="5707063" y="1547813"/>
            <a:ext cx="2198687" cy="1608137"/>
          </a:xfrm>
          <a:prstGeom prst="rect">
            <a:avLst/>
          </a:prstGeom>
          <a:noFill/>
          <a:ln w="28575" algn="ctr">
            <a:solidFill>
              <a:srgbClr val="FF0000"/>
            </a:solidFill>
            <a:round/>
            <a:headEnd/>
            <a:tailEnd/>
          </a:ln>
        </p:spPr>
        <p:txBody>
          <a:bodyPr/>
          <a:lstStyle/>
          <a:p>
            <a:pPr eaLnBrk="0" hangingPunct="0"/>
            <a:endParaRPr lang="en-US" dirty="0"/>
          </a:p>
        </p:txBody>
      </p:sp>
      <p:sp>
        <p:nvSpPr>
          <p:cNvPr id="41990" name="TextBox 6"/>
          <p:cNvSpPr txBox="1">
            <a:spLocks noChangeArrowheads="1"/>
          </p:cNvSpPr>
          <p:nvPr/>
        </p:nvSpPr>
        <p:spPr bwMode="auto">
          <a:xfrm>
            <a:off x="5870575" y="2757488"/>
            <a:ext cx="2241550" cy="339725"/>
          </a:xfrm>
          <a:prstGeom prst="rect">
            <a:avLst/>
          </a:prstGeom>
          <a:noFill/>
          <a:ln w="9525">
            <a:noFill/>
            <a:miter lim="800000"/>
            <a:headEnd/>
            <a:tailEnd/>
          </a:ln>
        </p:spPr>
        <p:txBody>
          <a:bodyPr>
            <a:spAutoFit/>
          </a:bodyPr>
          <a:lstStyle/>
          <a:p>
            <a:pPr eaLnBrk="0" hangingPunct="0"/>
            <a:r>
              <a:rPr lang="en-US" sz="1600" b="1" dirty="0">
                <a:solidFill>
                  <a:srgbClr val="FF0000"/>
                </a:solidFill>
                <a:latin typeface="Arial" charset="0"/>
              </a:rPr>
              <a:t>Capex </a:t>
            </a:r>
            <a:r>
              <a:rPr lang="en-US" sz="1600" b="1" dirty="0" smtClean="0">
                <a:solidFill>
                  <a:srgbClr val="FF0000"/>
                </a:solidFill>
                <a:latin typeface="Arial" charset="0"/>
              </a:rPr>
              <a:t>$305 </a:t>
            </a:r>
            <a:r>
              <a:rPr lang="en-US" sz="1600" b="1" dirty="0">
                <a:solidFill>
                  <a:srgbClr val="FF0000"/>
                </a:solidFill>
                <a:latin typeface="Arial" charset="0"/>
              </a:rPr>
              <a:t>million </a:t>
            </a:r>
            <a:endParaRPr lang="en-AU" sz="1600" b="1" dirty="0">
              <a:solidFill>
                <a:srgbClr val="FF0000"/>
              </a:solidFill>
            </a:endParaRPr>
          </a:p>
        </p:txBody>
      </p:sp>
      <p:sp>
        <p:nvSpPr>
          <p:cNvPr id="41991" name="Rectangle 7"/>
          <p:cNvSpPr>
            <a:spLocks noChangeArrowheads="1"/>
          </p:cNvSpPr>
          <p:nvPr/>
        </p:nvSpPr>
        <p:spPr bwMode="auto">
          <a:xfrm>
            <a:off x="3481388" y="3775075"/>
            <a:ext cx="4865687" cy="1858963"/>
          </a:xfrm>
          <a:prstGeom prst="rect">
            <a:avLst/>
          </a:prstGeom>
          <a:noFill/>
          <a:ln w="28575" algn="ctr">
            <a:solidFill>
              <a:srgbClr val="FF0000"/>
            </a:solidFill>
            <a:round/>
            <a:headEnd/>
            <a:tailEnd/>
          </a:ln>
        </p:spPr>
        <p:txBody>
          <a:bodyPr/>
          <a:lstStyle/>
          <a:p>
            <a:pPr eaLnBrk="0" hangingPunct="0"/>
            <a:endParaRPr lang="en-US" dirty="0"/>
          </a:p>
        </p:txBody>
      </p:sp>
      <p:sp>
        <p:nvSpPr>
          <p:cNvPr id="41992" name="TextBox 8"/>
          <p:cNvSpPr txBox="1">
            <a:spLocks noChangeArrowheads="1"/>
          </p:cNvSpPr>
          <p:nvPr/>
        </p:nvSpPr>
        <p:spPr bwMode="auto">
          <a:xfrm>
            <a:off x="4999038" y="4881563"/>
            <a:ext cx="2124075" cy="338137"/>
          </a:xfrm>
          <a:prstGeom prst="rect">
            <a:avLst/>
          </a:prstGeom>
          <a:noFill/>
          <a:ln w="9525">
            <a:noFill/>
            <a:miter lim="800000"/>
            <a:headEnd/>
            <a:tailEnd/>
          </a:ln>
        </p:spPr>
        <p:txBody>
          <a:bodyPr>
            <a:spAutoFit/>
          </a:bodyPr>
          <a:lstStyle/>
          <a:p>
            <a:pPr eaLnBrk="0" hangingPunct="0"/>
            <a:r>
              <a:rPr lang="en-US" sz="1600" b="1" dirty="0">
                <a:solidFill>
                  <a:srgbClr val="FF0000"/>
                </a:solidFill>
                <a:latin typeface="Arial" charset="0"/>
              </a:rPr>
              <a:t>Capex </a:t>
            </a:r>
            <a:r>
              <a:rPr lang="en-US" sz="1600" b="1" dirty="0" smtClean="0">
                <a:solidFill>
                  <a:srgbClr val="FF0000"/>
                </a:solidFill>
                <a:latin typeface="Arial" charset="0"/>
              </a:rPr>
              <a:t>$85 </a:t>
            </a:r>
            <a:r>
              <a:rPr lang="en-US" sz="1600" b="1" dirty="0">
                <a:solidFill>
                  <a:srgbClr val="FF0000"/>
                </a:solidFill>
                <a:latin typeface="Arial" charset="0"/>
              </a:rPr>
              <a:t>million</a:t>
            </a:r>
            <a:endParaRPr lang="en-AU" sz="1600" b="1" dirty="0">
              <a:solidFill>
                <a:srgbClr val="FF0000"/>
              </a:solidFill>
              <a:latin typeface="Arial" charset="0"/>
            </a:endParaRPr>
          </a:p>
        </p:txBody>
      </p:sp>
      <p:sp>
        <p:nvSpPr>
          <p:cNvPr id="41993" name="TextBox 9"/>
          <p:cNvSpPr txBox="1">
            <a:spLocks noChangeArrowheads="1"/>
          </p:cNvSpPr>
          <p:nvPr/>
        </p:nvSpPr>
        <p:spPr bwMode="auto">
          <a:xfrm>
            <a:off x="3746500" y="2684463"/>
            <a:ext cx="1857375" cy="461665"/>
          </a:xfrm>
          <a:prstGeom prst="rect">
            <a:avLst/>
          </a:prstGeom>
          <a:noFill/>
          <a:ln w="19050">
            <a:solidFill>
              <a:srgbClr val="FF0000"/>
            </a:solidFill>
            <a:miter lim="800000"/>
            <a:headEnd/>
            <a:tailEnd/>
          </a:ln>
        </p:spPr>
        <p:txBody>
          <a:bodyPr>
            <a:spAutoFit/>
          </a:bodyPr>
          <a:lstStyle/>
          <a:p>
            <a:pPr eaLnBrk="0" hangingPunct="0"/>
            <a:r>
              <a:rPr lang="en-US" sz="1200" b="1" dirty="0">
                <a:solidFill>
                  <a:srgbClr val="FF0000"/>
                </a:solidFill>
                <a:latin typeface="Arial" charset="0"/>
              </a:rPr>
              <a:t>   $32/tonne rail freight</a:t>
            </a:r>
          </a:p>
          <a:p>
            <a:pPr eaLnBrk="0" hangingPunct="0"/>
            <a:r>
              <a:rPr lang="en-US" sz="1200" b="1" dirty="0">
                <a:solidFill>
                  <a:srgbClr val="FF0000"/>
                </a:solidFill>
                <a:latin typeface="Arial" charset="0"/>
              </a:rPr>
              <a:t>Molong –&gt; Port Pirie</a:t>
            </a:r>
            <a:endParaRPr lang="en-AU" sz="1200" b="1" dirty="0">
              <a:solidFill>
                <a:srgbClr val="FF0000"/>
              </a:solidFill>
              <a:latin typeface="Arial" charset="0"/>
            </a:endParaRPr>
          </a:p>
        </p:txBody>
      </p:sp>
      <p:sp>
        <p:nvSpPr>
          <p:cNvPr id="10" name="TextBox 9"/>
          <p:cNvSpPr txBox="1"/>
          <p:nvPr/>
        </p:nvSpPr>
        <p:spPr>
          <a:xfrm>
            <a:off x="2555776" y="1268760"/>
            <a:ext cx="1008112" cy="369332"/>
          </a:xfrm>
          <a:prstGeom prst="rect">
            <a:avLst/>
          </a:prstGeom>
          <a:noFill/>
        </p:spPr>
        <p:txBody>
          <a:bodyPr wrap="square" rtlCol="0">
            <a:spAutoFit/>
          </a:bodyPr>
          <a:lstStyle/>
          <a:p>
            <a:r>
              <a:rPr lang="en-US" b="1" dirty="0" smtClean="0">
                <a:solidFill>
                  <a:srgbClr val="FF0000"/>
                </a:solidFill>
              </a:rPr>
              <a:t>8 Mtpa</a:t>
            </a:r>
            <a:endParaRPr lang="en-AU" b="1" dirty="0">
              <a:solidFill>
                <a:srgbClr val="FF0000"/>
              </a:solidFill>
            </a:endParaRPr>
          </a:p>
        </p:txBody>
      </p:sp>
      <p:sp>
        <p:nvSpPr>
          <p:cNvPr id="11" name="TextBox 10"/>
          <p:cNvSpPr txBox="1"/>
          <p:nvPr/>
        </p:nvSpPr>
        <p:spPr>
          <a:xfrm>
            <a:off x="395536" y="4509120"/>
            <a:ext cx="2880320" cy="461665"/>
          </a:xfrm>
          <a:prstGeom prst="rect">
            <a:avLst/>
          </a:prstGeom>
          <a:noFill/>
          <a:ln w="57150">
            <a:solidFill>
              <a:srgbClr val="FF0000"/>
            </a:solidFill>
          </a:ln>
        </p:spPr>
        <p:txBody>
          <a:bodyPr wrap="square" rtlCol="0">
            <a:spAutoFit/>
          </a:bodyPr>
          <a:lstStyle/>
          <a:p>
            <a:r>
              <a:rPr lang="en-US" sz="2400" b="1" dirty="0" smtClean="0">
                <a:solidFill>
                  <a:srgbClr val="FF0000"/>
                </a:solidFill>
              </a:rPr>
              <a:t>$700 million capex!</a:t>
            </a:r>
            <a:endParaRPr lang="en-AU" sz="2400" b="1" dirty="0">
              <a:solidFill>
                <a:srgbClr val="FF0000"/>
              </a:solidFill>
            </a:endParaRPr>
          </a:p>
        </p:txBody>
      </p:sp>
    </p:spTree>
    <p:extLst>
      <p:ext uri="{BB962C8B-B14F-4D97-AF65-F5344CB8AC3E}">
        <p14:creationId xmlns:p14="http://schemas.microsoft.com/office/powerpoint/2010/main" val="24181572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9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9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9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3"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1+#ppt_w/2"/>
                                          </p:val>
                                        </p:tav>
                                        <p:tav tm="100000">
                                          <p:val>
                                            <p:strVal val="#ppt_x"/>
                                          </p:val>
                                        </p:tav>
                                      </p:tavLst>
                                    </p:anim>
                                    <p:anim calcmode="lin" valueType="num">
                                      <p:cBhvr additive="base">
                                        <p:cTn id="2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nimBg="1"/>
      <p:bldP spid="41991" grpId="0" animBg="1"/>
      <p:bldP spid="41993" grpId="0" animBg="1"/>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Content Placeholder 3" descr="C:\Users\kim.stanton-cook\Pictures\Cu Hill Flowsheet (2).jpg"/>
          <p:cNvPicPr>
            <a:picLocks noGrp="1"/>
          </p:cNvPicPr>
          <p:nvPr>
            <p:ph idx="1"/>
          </p:nvPr>
        </p:nvPicPr>
        <p:blipFill>
          <a:blip r:embed="rId2" cstate="print"/>
          <a:srcRect/>
          <a:stretch>
            <a:fillRect/>
          </a:stretch>
        </p:blipFill>
        <p:spPr bwMode="auto">
          <a:xfrm>
            <a:off x="427038" y="455976"/>
            <a:ext cx="8229600" cy="5765800"/>
          </a:xfrm>
          <a:noFill/>
          <a:ln>
            <a:miter lim="800000"/>
            <a:headEnd/>
            <a:tailEnd/>
          </a:ln>
        </p:spPr>
      </p:pic>
      <p:sp>
        <p:nvSpPr>
          <p:cNvPr id="3" name="TextBox 2"/>
          <p:cNvSpPr txBox="1"/>
          <p:nvPr/>
        </p:nvSpPr>
        <p:spPr>
          <a:xfrm rot="20236668">
            <a:off x="978964" y="2055487"/>
            <a:ext cx="7110695" cy="2554545"/>
          </a:xfrm>
          <a:prstGeom prst="rect">
            <a:avLst/>
          </a:prstGeom>
          <a:noFill/>
        </p:spPr>
        <p:txBody>
          <a:bodyPr wrap="square" rtlCol="0">
            <a:spAutoFit/>
          </a:bodyPr>
          <a:lstStyle/>
          <a:p>
            <a:pPr algn="ctr"/>
            <a:r>
              <a:rPr lang="en-US" sz="3200" dirty="0" smtClean="0">
                <a:latin typeface="+mn-lt"/>
              </a:rPr>
              <a:t>8 million tonnes per annum throughput</a:t>
            </a:r>
          </a:p>
          <a:p>
            <a:pPr algn="ctr"/>
            <a:r>
              <a:rPr lang="en-US" sz="3200" dirty="0" err="1" smtClean="0">
                <a:latin typeface="+mn-lt"/>
              </a:rPr>
              <a:t>Maximising</a:t>
            </a:r>
            <a:r>
              <a:rPr lang="en-US" sz="3200" dirty="0" smtClean="0">
                <a:latin typeface="+mn-lt"/>
              </a:rPr>
              <a:t> recovery of copper, gold and </a:t>
            </a:r>
            <a:r>
              <a:rPr lang="en-US" sz="3200" dirty="0" err="1" smtClean="0">
                <a:latin typeface="+mn-lt"/>
              </a:rPr>
              <a:t>sulphur</a:t>
            </a:r>
            <a:endParaRPr lang="en-US" sz="3200" dirty="0" smtClean="0">
              <a:latin typeface="+mn-lt"/>
            </a:endParaRPr>
          </a:p>
          <a:p>
            <a:pPr algn="ctr"/>
            <a:r>
              <a:rPr lang="en-US" sz="3200" dirty="0" smtClean="0">
                <a:latin typeface="+mn-lt"/>
              </a:rPr>
              <a:t>BUT </a:t>
            </a:r>
          </a:p>
          <a:p>
            <a:pPr algn="ctr"/>
            <a:r>
              <a:rPr lang="en-US" sz="3200" dirty="0" smtClean="0">
                <a:solidFill>
                  <a:srgbClr val="FF0000"/>
                </a:solidFill>
                <a:latin typeface="+mn-lt"/>
              </a:rPr>
              <a:t>+$700 million capex --- a bridge too far!</a:t>
            </a:r>
            <a:endParaRPr lang="en-AU" sz="3200" dirty="0">
              <a:solidFill>
                <a:srgbClr val="FF0000"/>
              </a:solidFill>
              <a:latin typeface="+mn-lt"/>
            </a:endParaRPr>
          </a:p>
        </p:txBody>
      </p:sp>
    </p:spTree>
    <p:extLst>
      <p:ext uri="{BB962C8B-B14F-4D97-AF65-F5344CB8AC3E}">
        <p14:creationId xmlns:p14="http://schemas.microsoft.com/office/powerpoint/2010/main" val="3303622237"/>
      </p:ext>
    </p:extLst>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0-#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ahoma" pitchFamily="34" charset="0"/>
                <a:ea typeface="Tahoma" pitchFamily="34" charset="0"/>
                <a:cs typeface="Tahoma" pitchFamily="34" charset="0"/>
              </a:rPr>
              <a:t>June 2010 - </a:t>
            </a:r>
            <a:endParaRPr lang="en-AU" dirty="0">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457200" y="1340768"/>
            <a:ext cx="8229600" cy="4968552"/>
          </a:xfrm>
        </p:spPr>
        <p:txBody>
          <a:bodyPr>
            <a:normAutofit fontScale="92500"/>
          </a:bodyPr>
          <a:lstStyle/>
          <a:p>
            <a:endParaRPr lang="en-US" b="1" dirty="0" smtClean="0"/>
          </a:p>
          <a:p>
            <a:pPr>
              <a:lnSpc>
                <a:spcPct val="150000"/>
              </a:lnSpc>
            </a:pPr>
            <a:r>
              <a:rPr lang="en-US" sz="2400" dirty="0" smtClean="0">
                <a:latin typeface="Tahoma" pitchFamily="34" charset="0"/>
                <a:ea typeface="Tahoma" pitchFamily="34" charset="0"/>
                <a:cs typeface="Tahoma" pitchFamily="34" charset="0"/>
              </a:rPr>
              <a:t>By January 2011 CACS was to complete the economic justification for proceeding to a full Bankable Feasibility Study. </a:t>
            </a:r>
          </a:p>
          <a:p>
            <a:pPr>
              <a:lnSpc>
                <a:spcPct val="150000"/>
              </a:lnSpc>
            </a:pPr>
            <a:r>
              <a:rPr lang="en-US" sz="2400" dirty="0" smtClean="0">
                <a:latin typeface="Tahoma" pitchFamily="34" charset="0"/>
                <a:ea typeface="Tahoma" pitchFamily="34" charset="0"/>
                <a:cs typeface="Tahoma" pitchFamily="34" charset="0"/>
              </a:rPr>
              <a:t>CACS retained NERIN which produced the Technical &amp; Economic Study of Copper Hill.</a:t>
            </a:r>
          </a:p>
          <a:p>
            <a:pPr>
              <a:lnSpc>
                <a:spcPct val="150000"/>
              </a:lnSpc>
            </a:pPr>
            <a:r>
              <a:rPr lang="en-US" sz="2400" dirty="0" smtClean="0">
                <a:latin typeface="Tahoma" pitchFamily="34" charset="0"/>
                <a:ea typeface="Tahoma" pitchFamily="34" charset="0"/>
                <a:cs typeface="Tahoma" pitchFamily="34" charset="0"/>
              </a:rPr>
              <a:t> Within one month after delivery of the economic justification GCR could have chosen to proceed, and instruct CACS to prepare the BFS. </a:t>
            </a:r>
          </a:p>
          <a:p>
            <a:pPr>
              <a:lnSpc>
                <a:spcPct val="150000"/>
              </a:lnSpc>
            </a:pPr>
            <a:r>
              <a:rPr lang="en-US" sz="2400" dirty="0" smtClean="0">
                <a:solidFill>
                  <a:srgbClr val="C00000"/>
                </a:solidFill>
                <a:latin typeface="Tahoma" pitchFamily="34" charset="0"/>
                <a:ea typeface="Tahoma" pitchFamily="34" charset="0"/>
                <a:cs typeface="Tahoma" pitchFamily="34" charset="0"/>
              </a:rPr>
              <a:t>That economic justification could not be found. </a:t>
            </a:r>
            <a:endParaRPr lang="en-AU" sz="2400" dirty="0" smtClean="0">
              <a:solidFill>
                <a:srgbClr val="C00000"/>
              </a:solidFill>
              <a:latin typeface="Tahoma" pitchFamily="34" charset="0"/>
              <a:ea typeface="Tahoma" pitchFamily="34" charset="0"/>
              <a:cs typeface="Tahoma" pitchFamily="34" charset="0"/>
            </a:endParaRPr>
          </a:p>
          <a:p>
            <a:endParaRPr lang="en-AU" dirty="0" smtClean="0"/>
          </a:p>
          <a:p>
            <a:endParaRPr lang="en-AU" dirty="0"/>
          </a:p>
        </p:txBody>
      </p:sp>
    </p:spTree>
    <p:extLst>
      <p:ext uri="{BB962C8B-B14F-4D97-AF65-F5344CB8AC3E}">
        <p14:creationId xmlns:p14="http://schemas.microsoft.com/office/powerpoint/2010/main" val="25536870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November 2010 – NERIN Reports…</a:t>
            </a:r>
            <a:endParaRPr lang="en-AU" dirty="0"/>
          </a:p>
        </p:txBody>
      </p:sp>
      <p:sp>
        <p:nvSpPr>
          <p:cNvPr id="3" name="Content Placeholder 2"/>
          <p:cNvSpPr>
            <a:spLocks noGrp="1"/>
          </p:cNvSpPr>
          <p:nvPr>
            <p:ph idx="1"/>
          </p:nvPr>
        </p:nvSpPr>
        <p:spPr>
          <a:xfrm>
            <a:off x="457200" y="1124744"/>
            <a:ext cx="8229600" cy="5400600"/>
          </a:xfrm>
        </p:spPr>
        <p:txBody>
          <a:bodyPr>
            <a:normAutofit fontScale="92500" lnSpcReduction="10000"/>
          </a:bodyPr>
          <a:lstStyle/>
          <a:p>
            <a:pPr>
              <a:buNone/>
            </a:pPr>
            <a:r>
              <a:rPr lang="en-AU" dirty="0" smtClean="0"/>
              <a:t>NERIN’s  assessment indicated that the ‘standard’ route, of producing a copper-gold concentrate for sale to smelters, is the best way forward </a:t>
            </a:r>
          </a:p>
          <a:p>
            <a:pPr>
              <a:buNone/>
            </a:pPr>
            <a:r>
              <a:rPr lang="en-AU" dirty="0" smtClean="0"/>
              <a:t>The roaster-acid plant-SXEW-CIL complex planned for Port Pirie was shelved. </a:t>
            </a:r>
          </a:p>
          <a:p>
            <a:pPr>
              <a:buNone/>
            </a:pPr>
            <a:r>
              <a:rPr lang="en-US" dirty="0" smtClean="0"/>
              <a:t>Benefits:</a:t>
            </a:r>
            <a:endParaRPr lang="en-AU" dirty="0" smtClean="0"/>
          </a:p>
          <a:p>
            <a:pPr lvl="0"/>
            <a:r>
              <a:rPr lang="en-AU" dirty="0" smtClean="0"/>
              <a:t>Construction time reduced </a:t>
            </a:r>
          </a:p>
          <a:p>
            <a:pPr lvl="0"/>
            <a:r>
              <a:rPr lang="en-AU" dirty="0" smtClean="0"/>
              <a:t>Capital cost - lower and more ‘bankable’ </a:t>
            </a:r>
          </a:p>
          <a:p>
            <a:pPr lvl="0"/>
            <a:r>
              <a:rPr lang="en-AU" dirty="0" smtClean="0"/>
              <a:t>Equipment  -  deliverable within the project timelines </a:t>
            </a:r>
          </a:p>
          <a:p>
            <a:pPr lvl="0"/>
            <a:r>
              <a:rPr lang="en-AU" dirty="0" smtClean="0"/>
              <a:t>Cash flow - achieved sooner</a:t>
            </a:r>
          </a:p>
          <a:p>
            <a:pPr>
              <a:buNone/>
            </a:pPr>
            <a:endParaRPr lang="en-AU" dirty="0"/>
          </a:p>
        </p:txBody>
      </p:sp>
    </p:spTree>
    <p:extLst>
      <p:ext uri="{BB962C8B-B14F-4D97-AF65-F5344CB8AC3E}">
        <p14:creationId xmlns:p14="http://schemas.microsoft.com/office/powerpoint/2010/main" val="15844044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b="1" dirty="0" smtClean="0">
                <a:latin typeface="Tahoma" pitchFamily="34" charset="0"/>
                <a:ea typeface="Tahoma" pitchFamily="34" charset="0"/>
                <a:cs typeface="Tahoma" pitchFamily="34" charset="0"/>
              </a:rPr>
              <a:t/>
            </a:r>
            <a:br>
              <a:rPr lang="en-AU" b="1" dirty="0" smtClean="0">
                <a:latin typeface="Tahoma" pitchFamily="34" charset="0"/>
                <a:ea typeface="Tahoma" pitchFamily="34" charset="0"/>
                <a:cs typeface="Tahoma" pitchFamily="34" charset="0"/>
              </a:rPr>
            </a:br>
            <a:r>
              <a:rPr lang="en-AU" dirty="0" smtClean="0">
                <a:latin typeface="Tahoma" pitchFamily="34" charset="0"/>
                <a:ea typeface="Tahoma" pitchFamily="34" charset="0"/>
                <a:cs typeface="Tahoma" pitchFamily="34" charset="0"/>
              </a:rPr>
              <a:t>November 2010 Copper Hill Resource Increased</a:t>
            </a:r>
            <a:br>
              <a:rPr lang="en-AU" dirty="0" smtClean="0">
                <a:latin typeface="Tahoma" pitchFamily="34" charset="0"/>
                <a:ea typeface="Tahoma" pitchFamily="34" charset="0"/>
                <a:cs typeface="Tahoma" pitchFamily="34" charset="0"/>
              </a:rPr>
            </a:br>
            <a:endParaRPr lang="en-AU" dirty="0">
              <a:latin typeface="Tahoma" pitchFamily="34" charset="0"/>
              <a:ea typeface="Tahoma" pitchFamily="34" charset="0"/>
              <a:cs typeface="Tahoma" pitchFamily="34" charset="0"/>
            </a:endParaRPr>
          </a:p>
        </p:txBody>
      </p:sp>
      <p:sp>
        <p:nvSpPr>
          <p:cNvPr id="3" name="Content Placeholder 2"/>
          <p:cNvSpPr>
            <a:spLocks noGrp="1"/>
          </p:cNvSpPr>
          <p:nvPr>
            <p:ph idx="1"/>
          </p:nvPr>
        </p:nvSpPr>
        <p:spPr/>
        <p:txBody>
          <a:bodyPr/>
          <a:lstStyle/>
          <a:p>
            <a:pPr>
              <a:buNone/>
            </a:pPr>
            <a:endParaRPr lang="en-AU" dirty="0" smtClean="0">
              <a:latin typeface="Tahoma" pitchFamily="34" charset="0"/>
              <a:ea typeface="Tahoma" pitchFamily="34" charset="0"/>
              <a:cs typeface="Tahoma" pitchFamily="34" charset="0"/>
            </a:endParaRPr>
          </a:p>
          <a:p>
            <a:r>
              <a:rPr lang="en-AU" dirty="0" smtClean="0">
                <a:latin typeface="Tahoma" pitchFamily="34" charset="0"/>
                <a:ea typeface="Tahoma" pitchFamily="34" charset="0"/>
                <a:cs typeface="Tahoma" pitchFamily="34" charset="0"/>
              </a:rPr>
              <a:t>535,000 tonnes of copper and 1.4 million ounces of gold</a:t>
            </a:r>
          </a:p>
          <a:p>
            <a:pPr>
              <a:buNone/>
            </a:pPr>
            <a:endParaRPr lang="en-AU" dirty="0" smtClean="0">
              <a:latin typeface="Tahoma" pitchFamily="34" charset="0"/>
              <a:ea typeface="Tahoma" pitchFamily="34" charset="0"/>
              <a:cs typeface="Tahoma" pitchFamily="34" charset="0"/>
            </a:endParaRPr>
          </a:p>
          <a:p>
            <a:pPr>
              <a:buNone/>
            </a:pPr>
            <a:r>
              <a:rPr lang="en-AU" dirty="0" smtClean="0">
                <a:latin typeface="Tahoma" pitchFamily="34" charset="0"/>
                <a:ea typeface="Tahoma" pitchFamily="34" charset="0"/>
                <a:cs typeface="Tahoma" pitchFamily="34" charset="0"/>
              </a:rPr>
              <a:t>contained within</a:t>
            </a:r>
          </a:p>
          <a:p>
            <a:pPr>
              <a:buNone/>
            </a:pPr>
            <a:r>
              <a:rPr lang="en-AU" dirty="0" smtClean="0">
                <a:latin typeface="Tahoma" pitchFamily="34" charset="0"/>
                <a:ea typeface="Tahoma" pitchFamily="34" charset="0"/>
                <a:cs typeface="Tahoma" pitchFamily="34" charset="0"/>
              </a:rPr>
              <a:t> </a:t>
            </a:r>
          </a:p>
          <a:p>
            <a:r>
              <a:rPr lang="en-AU" dirty="0" smtClean="0">
                <a:latin typeface="Tahoma" pitchFamily="34" charset="0"/>
                <a:ea typeface="Tahoma" pitchFamily="34" charset="0"/>
                <a:cs typeface="Tahoma" pitchFamily="34" charset="0"/>
              </a:rPr>
              <a:t>173 million tonnes at 0.31 percent copper and 0.26 grams per tonne gold</a:t>
            </a:r>
          </a:p>
          <a:p>
            <a:endParaRPr lang="en-AU" dirty="0"/>
          </a:p>
        </p:txBody>
      </p:sp>
    </p:spTree>
    <p:extLst>
      <p:ext uri="{BB962C8B-B14F-4D97-AF65-F5344CB8AC3E}">
        <p14:creationId xmlns:p14="http://schemas.microsoft.com/office/powerpoint/2010/main" val="36632326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712968" cy="1143000"/>
          </a:xfrm>
        </p:spPr>
        <p:txBody>
          <a:bodyPr>
            <a:normAutofit fontScale="90000"/>
          </a:bodyPr>
          <a:lstStyle/>
          <a:p>
            <a:r>
              <a:rPr lang="en-AU" dirty="0" smtClean="0">
                <a:solidFill>
                  <a:srgbClr val="008000"/>
                </a:solidFill>
                <a:latin typeface="Tahoma" pitchFamily="34" charset="0"/>
                <a:ea typeface="Tahoma" pitchFamily="34" charset="0"/>
                <a:cs typeface="Tahoma" pitchFamily="34" charset="0"/>
              </a:rPr>
              <a:t>From pre-Feasibility to Definitive Feasibility to Bankable – again… </a:t>
            </a:r>
            <a:endParaRPr lang="en-US" dirty="0">
              <a:solidFill>
                <a:srgbClr val="008000"/>
              </a:solidFill>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500034" y="1285860"/>
            <a:ext cx="7643866" cy="5311492"/>
          </a:xfrm>
        </p:spPr>
        <p:txBody>
          <a:bodyPr>
            <a:normAutofit fontScale="25000" lnSpcReduction="20000"/>
          </a:bodyPr>
          <a:lstStyle/>
          <a:p>
            <a:pPr lvl="0"/>
            <a:endParaRPr lang="en-US" dirty="0" smtClean="0"/>
          </a:p>
          <a:p>
            <a:pPr lvl="0"/>
            <a:endParaRPr lang="en-US" dirty="0" smtClean="0"/>
          </a:p>
          <a:p>
            <a:endParaRPr lang="en-US" sz="11200" dirty="0" smtClean="0"/>
          </a:p>
          <a:p>
            <a:r>
              <a:rPr lang="en-US" sz="9600" dirty="0" smtClean="0">
                <a:latin typeface="Tahoma" pitchFamily="34" charset="0"/>
                <a:ea typeface="Tahoma" pitchFamily="34" charset="0"/>
                <a:cs typeface="Tahoma" pitchFamily="34" charset="0"/>
              </a:rPr>
              <a:t>Re-think The Strategy. Revert to the standard approach to produce 25% copper + 20g/t gold concentrate on site for sale to smelter. </a:t>
            </a:r>
          </a:p>
          <a:p>
            <a:r>
              <a:rPr lang="en-US" sz="9600" dirty="0" smtClean="0">
                <a:latin typeface="Tahoma" pitchFamily="34" charset="0"/>
                <a:ea typeface="Tahoma" pitchFamily="34" charset="0"/>
                <a:cs typeface="Tahoma" pitchFamily="34" charset="0"/>
              </a:rPr>
              <a:t>Evolving process – costs &amp; prices are not constants</a:t>
            </a:r>
          </a:p>
          <a:p>
            <a:r>
              <a:rPr lang="en-US" sz="9600" dirty="0" smtClean="0">
                <a:latin typeface="Tahoma" pitchFamily="34" charset="0"/>
                <a:ea typeface="Tahoma" pitchFamily="34" charset="0"/>
                <a:cs typeface="Tahoma" pitchFamily="34" charset="0"/>
              </a:rPr>
              <a:t>Metallurgy critical to </a:t>
            </a:r>
            <a:r>
              <a:rPr lang="en-US" sz="9600" dirty="0" err="1" smtClean="0">
                <a:latin typeface="Tahoma" pitchFamily="34" charset="0"/>
                <a:ea typeface="Tahoma" pitchFamily="34" charset="0"/>
                <a:cs typeface="Tahoma" pitchFamily="34" charset="0"/>
              </a:rPr>
              <a:t>maximise</a:t>
            </a:r>
            <a:r>
              <a:rPr lang="en-US" sz="9600" dirty="0" smtClean="0">
                <a:latin typeface="Tahoma" pitchFamily="34" charset="0"/>
                <a:ea typeface="Tahoma" pitchFamily="34" charset="0"/>
                <a:cs typeface="Tahoma" pitchFamily="34" charset="0"/>
              </a:rPr>
              <a:t> gold recovery</a:t>
            </a:r>
          </a:p>
          <a:p>
            <a:r>
              <a:rPr lang="en-US" sz="9600" dirty="0" smtClean="0">
                <a:latin typeface="Tahoma" pitchFamily="34" charset="0"/>
                <a:ea typeface="Tahoma" pitchFamily="34" charset="0"/>
                <a:cs typeface="Tahoma" pitchFamily="34" charset="0"/>
              </a:rPr>
              <a:t>Exploration on-going but more of the same</a:t>
            </a:r>
          </a:p>
          <a:p>
            <a:pPr>
              <a:buNone/>
            </a:pPr>
            <a:endParaRPr lang="en-US" sz="9600" dirty="0" smtClean="0">
              <a:latin typeface="Tahoma" pitchFamily="34" charset="0"/>
              <a:ea typeface="Tahoma" pitchFamily="34" charset="0"/>
              <a:cs typeface="Tahoma" pitchFamily="34" charset="0"/>
            </a:endParaRPr>
          </a:p>
          <a:p>
            <a:pPr lvl="0"/>
            <a:r>
              <a:rPr lang="en-US" sz="9600" dirty="0" smtClean="0">
                <a:latin typeface="Tahoma" pitchFamily="34" charset="0"/>
                <a:ea typeface="Tahoma" pitchFamily="34" charset="0"/>
                <a:cs typeface="Tahoma" pitchFamily="34" charset="0"/>
              </a:rPr>
              <a:t>Lower Capex – how?</a:t>
            </a:r>
          </a:p>
          <a:p>
            <a:pPr lvl="0"/>
            <a:r>
              <a:rPr lang="en-US" sz="9600" dirty="0" smtClean="0">
                <a:latin typeface="Tahoma" pitchFamily="34" charset="0"/>
                <a:ea typeface="Tahoma" pitchFamily="34" charset="0"/>
                <a:cs typeface="Tahoma" pitchFamily="34" charset="0"/>
              </a:rPr>
              <a:t>Lower Opex – how?</a:t>
            </a:r>
          </a:p>
          <a:p>
            <a:pPr lvl="0">
              <a:buNone/>
            </a:pPr>
            <a:endParaRPr lang="en-US" sz="11200" dirty="0" smtClean="0"/>
          </a:p>
          <a:p>
            <a:pPr algn="ctr">
              <a:buNone/>
            </a:pPr>
            <a:r>
              <a:rPr lang="en-AU" sz="11200" dirty="0" smtClean="0"/>
              <a:t>	</a:t>
            </a:r>
            <a:r>
              <a:rPr lang="en-AU" sz="8000" b="1" dirty="0" smtClean="0">
                <a:solidFill>
                  <a:srgbClr val="C00000"/>
                </a:solidFill>
                <a:latin typeface="Tahoma" pitchFamily="34" charset="0"/>
                <a:ea typeface="Tahoma" pitchFamily="34" charset="0"/>
                <a:cs typeface="Tahoma" pitchFamily="34" charset="0"/>
              </a:rPr>
              <a:t>Consider 2 million tonnes per annum mill &amp; plant </a:t>
            </a:r>
          </a:p>
          <a:p>
            <a:pPr algn="ctr">
              <a:buNone/>
            </a:pPr>
            <a:r>
              <a:rPr lang="en-US" sz="8000" b="1" dirty="0" smtClean="0">
                <a:solidFill>
                  <a:srgbClr val="C00000"/>
                </a:solidFill>
                <a:latin typeface="Tahoma" pitchFamily="34" charset="0"/>
                <a:ea typeface="Tahoma" pitchFamily="34" charset="0"/>
                <a:cs typeface="Tahoma" pitchFamily="34" charset="0"/>
              </a:rPr>
              <a:t>with expansion options built in</a:t>
            </a:r>
            <a:endParaRPr lang="en-AU" sz="8000" b="1" dirty="0" smtClean="0">
              <a:solidFill>
                <a:srgbClr val="C00000"/>
              </a:solidFill>
              <a:latin typeface="Tahoma" pitchFamily="34" charset="0"/>
              <a:ea typeface="Tahoma" pitchFamily="34" charset="0"/>
              <a:cs typeface="Tahoma" pitchFamily="34" charset="0"/>
            </a:endParaRPr>
          </a:p>
          <a:p>
            <a:pPr lvl="0">
              <a:buNone/>
            </a:pPr>
            <a:endParaRPr lang="en-US" sz="16000" dirty="0"/>
          </a:p>
          <a:p>
            <a:endParaRPr lang="en-US" sz="16000" dirty="0"/>
          </a:p>
        </p:txBody>
      </p:sp>
    </p:spTree>
    <p:extLst>
      <p:ext uri="{BB962C8B-B14F-4D97-AF65-F5344CB8AC3E}">
        <p14:creationId xmlns:p14="http://schemas.microsoft.com/office/powerpoint/2010/main" val="312718218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fontScale="90000"/>
          </a:bodyPr>
          <a:lstStyle/>
          <a:p>
            <a:r>
              <a:rPr lang="en-AU" sz="2700" b="1" i="1" dirty="0" smtClean="0"/>
              <a:t/>
            </a:r>
            <a:br>
              <a:rPr lang="en-AU" sz="2700" b="1" i="1" dirty="0" smtClean="0"/>
            </a:br>
            <a:r>
              <a:rPr lang="en-AU" sz="2700" b="1" i="1" dirty="0" smtClean="0"/>
              <a:t> </a:t>
            </a:r>
            <a:r>
              <a:rPr lang="en-AU" sz="2700" b="1" i="1" dirty="0" smtClean="0">
                <a:solidFill>
                  <a:srgbClr val="008000"/>
                </a:solidFill>
              </a:rPr>
              <a:t>2Mtpa production of a Copper-Gold Sulphide Concentrate </a:t>
            </a:r>
            <a:br>
              <a:rPr lang="en-AU" sz="2700" b="1" i="1" dirty="0" smtClean="0">
                <a:solidFill>
                  <a:srgbClr val="008000"/>
                </a:solidFill>
              </a:rPr>
            </a:br>
            <a:r>
              <a:rPr lang="en-AU" sz="2700" b="1" i="1" dirty="0" smtClean="0">
                <a:solidFill>
                  <a:srgbClr val="008000"/>
                </a:solidFill>
              </a:rPr>
              <a:t>25% copper with 15 to 20g/t gold achievable</a:t>
            </a:r>
            <a:br>
              <a:rPr lang="en-AU" sz="2700" b="1" i="1" dirty="0" smtClean="0">
                <a:solidFill>
                  <a:srgbClr val="008000"/>
                </a:solidFill>
              </a:rPr>
            </a:br>
            <a:endParaRPr lang="en-AU" dirty="0">
              <a:solidFill>
                <a:srgbClr val="008000"/>
              </a:solidFill>
            </a:endParaRPr>
          </a:p>
        </p:txBody>
      </p:sp>
      <p:sp>
        <p:nvSpPr>
          <p:cNvPr id="3" name="Content Placeholder 2"/>
          <p:cNvSpPr>
            <a:spLocks noGrp="1"/>
          </p:cNvSpPr>
          <p:nvPr>
            <p:ph sz="half" idx="1"/>
          </p:nvPr>
        </p:nvSpPr>
        <p:spPr>
          <a:xfrm>
            <a:off x="395536" y="1196752"/>
            <a:ext cx="8147248" cy="3917032"/>
          </a:xfrm>
        </p:spPr>
        <p:txBody>
          <a:bodyPr>
            <a:normAutofit fontScale="25000" lnSpcReduction="20000"/>
          </a:bodyPr>
          <a:lstStyle/>
          <a:p>
            <a:pPr lvl="0"/>
            <a:r>
              <a:rPr lang="en-AU" sz="11200" dirty="0" smtClean="0"/>
              <a:t>Earlier Start-up</a:t>
            </a:r>
          </a:p>
          <a:p>
            <a:pPr lvl="0"/>
            <a:r>
              <a:rPr lang="en-AU" sz="11200" dirty="0" smtClean="0"/>
              <a:t>Lower capital costs</a:t>
            </a:r>
          </a:p>
          <a:p>
            <a:pPr lvl="0"/>
            <a:r>
              <a:rPr lang="en-AU" sz="11200" dirty="0" smtClean="0"/>
              <a:t>China-sourced equipment and technology</a:t>
            </a:r>
          </a:p>
          <a:p>
            <a:pPr lvl="0"/>
            <a:r>
              <a:rPr lang="en-AU" sz="11200" dirty="0" smtClean="0"/>
              <a:t>Faster track to Production and Cash Flow</a:t>
            </a:r>
          </a:p>
          <a:p>
            <a:pPr lvl="0"/>
            <a:r>
              <a:rPr lang="en-AU" sz="11200" dirty="0" smtClean="0"/>
              <a:t>Construction time will be greatly reduced. </a:t>
            </a:r>
          </a:p>
          <a:p>
            <a:pPr lvl="0"/>
            <a:r>
              <a:rPr lang="en-AU" sz="11200" dirty="0" smtClean="0"/>
              <a:t>The capital cost may be much lower and more ‘bankable’, at least in China. </a:t>
            </a:r>
          </a:p>
          <a:p>
            <a:pPr lvl="0"/>
            <a:r>
              <a:rPr lang="en-AU" sz="11200" dirty="0" smtClean="0"/>
              <a:t>Standard equipment should be deliverable with lead-times within the desired mine plan timetable of production in 2015. </a:t>
            </a:r>
          </a:p>
          <a:p>
            <a:pPr lvl="0"/>
            <a:endParaRPr lang="en-AU" dirty="0" smtClean="0"/>
          </a:p>
        </p:txBody>
      </p:sp>
      <p:pic>
        <p:nvPicPr>
          <p:cNvPr id="5" name="Picture 4" descr="IMG_8301.JPG"/>
          <p:cNvPicPr>
            <a:picLocks noChangeAspect="1"/>
          </p:cNvPicPr>
          <p:nvPr/>
        </p:nvPicPr>
        <p:blipFill>
          <a:blip r:embed="rId2" cstate="print"/>
          <a:stretch>
            <a:fillRect/>
          </a:stretch>
        </p:blipFill>
        <p:spPr>
          <a:xfrm>
            <a:off x="0" y="5301208"/>
            <a:ext cx="2075723" cy="1556792"/>
          </a:xfrm>
          <a:prstGeom prst="rect">
            <a:avLst/>
          </a:prstGeom>
        </p:spPr>
      </p:pic>
      <p:pic>
        <p:nvPicPr>
          <p:cNvPr id="6" name="Picture 5" descr="IMG_8304.JPG"/>
          <p:cNvPicPr>
            <a:picLocks noChangeAspect="1"/>
          </p:cNvPicPr>
          <p:nvPr/>
        </p:nvPicPr>
        <p:blipFill>
          <a:blip r:embed="rId3" cstate="print"/>
          <a:stretch>
            <a:fillRect/>
          </a:stretch>
        </p:blipFill>
        <p:spPr>
          <a:xfrm>
            <a:off x="6616162" y="5229200"/>
            <a:ext cx="2527838" cy="1628800"/>
          </a:xfrm>
          <a:prstGeom prst="rect">
            <a:avLst/>
          </a:prstGeom>
        </p:spPr>
      </p:pic>
      <p:pic>
        <p:nvPicPr>
          <p:cNvPr id="7" name="Picture 6" descr="IMG_8314.JPG"/>
          <p:cNvPicPr>
            <a:picLocks noChangeAspect="1"/>
          </p:cNvPicPr>
          <p:nvPr/>
        </p:nvPicPr>
        <p:blipFill>
          <a:blip r:embed="rId4" cstate="print"/>
          <a:stretch>
            <a:fillRect/>
          </a:stretch>
        </p:blipFill>
        <p:spPr>
          <a:xfrm>
            <a:off x="1965339" y="5229200"/>
            <a:ext cx="2246621" cy="1628800"/>
          </a:xfrm>
          <a:prstGeom prst="rect">
            <a:avLst/>
          </a:prstGeom>
        </p:spPr>
      </p:pic>
      <p:pic>
        <p:nvPicPr>
          <p:cNvPr id="8" name="Picture 7" descr="IMG_8315.JPG"/>
          <p:cNvPicPr>
            <a:picLocks noChangeAspect="1"/>
          </p:cNvPicPr>
          <p:nvPr/>
        </p:nvPicPr>
        <p:blipFill>
          <a:blip r:embed="rId5" cstate="print"/>
          <a:stretch>
            <a:fillRect/>
          </a:stretch>
        </p:blipFill>
        <p:spPr>
          <a:xfrm>
            <a:off x="4211960" y="5229200"/>
            <a:ext cx="2448272" cy="1628800"/>
          </a:xfrm>
          <a:prstGeom prst="rect">
            <a:avLst/>
          </a:prstGeom>
        </p:spPr>
      </p:pic>
      <p:sp>
        <p:nvSpPr>
          <p:cNvPr id="9" name="TextBox 8"/>
          <p:cNvSpPr txBox="1"/>
          <p:nvPr/>
        </p:nvSpPr>
        <p:spPr>
          <a:xfrm>
            <a:off x="3419872" y="6309320"/>
            <a:ext cx="2880320" cy="369332"/>
          </a:xfrm>
          <a:prstGeom prst="rect">
            <a:avLst/>
          </a:prstGeom>
          <a:noFill/>
        </p:spPr>
        <p:txBody>
          <a:bodyPr wrap="square" rtlCol="0">
            <a:spAutoFit/>
          </a:bodyPr>
          <a:lstStyle/>
          <a:p>
            <a:r>
              <a:rPr lang="en-US" b="1" dirty="0" smtClean="0">
                <a:solidFill>
                  <a:schemeClr val="bg1"/>
                </a:solidFill>
              </a:rPr>
              <a:t>Flotation Cell Components</a:t>
            </a:r>
            <a:endParaRPr lang="en-AU" b="1" dirty="0">
              <a:solidFill>
                <a:schemeClr val="bg1"/>
              </a:solidFill>
            </a:endParaRPr>
          </a:p>
        </p:txBody>
      </p:sp>
    </p:spTree>
    <p:extLst>
      <p:ext uri="{BB962C8B-B14F-4D97-AF65-F5344CB8AC3E}">
        <p14:creationId xmlns:p14="http://schemas.microsoft.com/office/powerpoint/2010/main" val="293858616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latin typeface="Tahoma" pitchFamily="34" charset="0"/>
                <a:ea typeface="Tahoma" pitchFamily="34" charset="0"/>
                <a:cs typeface="Tahoma" pitchFamily="34" charset="0"/>
              </a:rPr>
              <a:t>Assessment of capital cost items for the Copper Hill project.</a:t>
            </a:r>
            <a:endParaRPr lang="en-AU" dirty="0">
              <a:latin typeface="Tahoma" pitchFamily="34" charset="0"/>
              <a:ea typeface="Tahoma" pitchFamily="34" charset="0"/>
              <a:cs typeface="Tahoma" pitchFamily="34" charset="0"/>
            </a:endParaRPr>
          </a:p>
        </p:txBody>
      </p:sp>
      <p:sp>
        <p:nvSpPr>
          <p:cNvPr id="3" name="Content Placeholder 2"/>
          <p:cNvSpPr>
            <a:spLocks noGrp="1"/>
          </p:cNvSpPr>
          <p:nvPr>
            <p:ph sz="half" idx="1"/>
          </p:nvPr>
        </p:nvSpPr>
        <p:spPr>
          <a:xfrm>
            <a:off x="539552" y="1484784"/>
            <a:ext cx="7920880" cy="4392488"/>
          </a:xfrm>
        </p:spPr>
        <p:txBody>
          <a:bodyPr>
            <a:normAutofit/>
          </a:bodyPr>
          <a:lstStyle/>
          <a:p>
            <a:pPr>
              <a:buNone/>
            </a:pPr>
            <a:r>
              <a:rPr lang="en-AU" dirty="0" smtClean="0"/>
              <a:t> </a:t>
            </a:r>
          </a:p>
          <a:p>
            <a:r>
              <a:rPr lang="en-AU" dirty="0" smtClean="0"/>
              <a:t> </a:t>
            </a:r>
            <a:r>
              <a:rPr lang="en-AU" sz="1800" dirty="0" smtClean="0">
                <a:latin typeface="Tahoma" pitchFamily="34" charset="0"/>
                <a:ea typeface="Tahoma" pitchFamily="34" charset="0"/>
                <a:cs typeface="Tahoma" pitchFamily="34" charset="0"/>
              </a:rPr>
              <a:t>Cost savings realised by sourcing much of the crushing-grinding-flotation-filter equipment from China may be 30% to 40% lower than from other countries.</a:t>
            </a:r>
          </a:p>
          <a:p>
            <a:endParaRPr lang="en-AU" sz="1800" dirty="0" smtClean="0">
              <a:latin typeface="Tahoma" pitchFamily="34" charset="0"/>
              <a:ea typeface="Tahoma" pitchFamily="34" charset="0"/>
              <a:cs typeface="Tahoma" pitchFamily="34" charset="0"/>
            </a:endParaRPr>
          </a:p>
          <a:p>
            <a:r>
              <a:rPr lang="en-AU" sz="1800" dirty="0" smtClean="0">
                <a:latin typeface="Tahoma" pitchFamily="34" charset="0"/>
                <a:ea typeface="Tahoma" pitchFamily="34" charset="0"/>
                <a:cs typeface="Tahoma" pitchFamily="34" charset="0"/>
              </a:rPr>
              <a:t>GCR will proceed down the ‘standard’ route of producing a copper-gold concentrate for sale to smelters. </a:t>
            </a:r>
          </a:p>
          <a:p>
            <a:endParaRPr lang="en-AU" sz="1800" dirty="0" smtClean="0">
              <a:latin typeface="Tahoma" pitchFamily="34" charset="0"/>
              <a:ea typeface="Tahoma" pitchFamily="34" charset="0"/>
              <a:cs typeface="Tahoma" pitchFamily="34" charset="0"/>
            </a:endParaRPr>
          </a:p>
          <a:p>
            <a:r>
              <a:rPr lang="en-AU" sz="1800" dirty="0" smtClean="0">
                <a:latin typeface="Tahoma" pitchFamily="34" charset="0"/>
                <a:ea typeface="Tahoma" pitchFamily="34" charset="0"/>
                <a:cs typeface="Tahoma" pitchFamily="34" charset="0"/>
              </a:rPr>
              <a:t>Metallurgical considerations are always important but for Copper Hill are now critical as GCR examines ways to extract the last additional gold held in the pyritic tails. Test-work completed at Metcon &amp; ALS Burnie. </a:t>
            </a:r>
          </a:p>
          <a:p>
            <a:endParaRPr lang="en-AU" dirty="0"/>
          </a:p>
        </p:txBody>
      </p:sp>
      <p:pic>
        <p:nvPicPr>
          <p:cNvPr id="4" name="Picture 3" descr="Metcon - Copper Hill Flotation BCF-36 026.JPG"/>
          <p:cNvPicPr>
            <a:picLocks noChangeAspect="1"/>
          </p:cNvPicPr>
          <p:nvPr/>
        </p:nvPicPr>
        <p:blipFill>
          <a:blip r:embed="rId2" cstate="print"/>
          <a:srcRect l="22438" t="44099" r="21650" b="34250"/>
          <a:stretch>
            <a:fillRect/>
          </a:stretch>
        </p:blipFill>
        <p:spPr>
          <a:xfrm>
            <a:off x="683568" y="5445224"/>
            <a:ext cx="7920880" cy="1224136"/>
          </a:xfrm>
          <a:prstGeom prst="rect">
            <a:avLst/>
          </a:prstGeom>
        </p:spPr>
      </p:pic>
      <p:sp>
        <p:nvSpPr>
          <p:cNvPr id="5" name="TextBox 4"/>
          <p:cNvSpPr txBox="1"/>
          <p:nvPr/>
        </p:nvSpPr>
        <p:spPr>
          <a:xfrm>
            <a:off x="755576" y="6165304"/>
            <a:ext cx="6804248" cy="369332"/>
          </a:xfrm>
          <a:prstGeom prst="rect">
            <a:avLst/>
          </a:prstGeom>
          <a:noFill/>
        </p:spPr>
        <p:txBody>
          <a:bodyPr wrap="square" rtlCol="0">
            <a:spAutoFit/>
          </a:bodyPr>
          <a:lstStyle/>
          <a:p>
            <a:r>
              <a:rPr lang="en-US" b="1" dirty="0" smtClean="0">
                <a:latin typeface="Tahoma" pitchFamily="34" charset="0"/>
                <a:ea typeface="Tahoma" pitchFamily="34" charset="0"/>
                <a:cs typeface="Tahoma" pitchFamily="34" charset="0"/>
              </a:rPr>
              <a:t>Copper Hill sulphides floating at Metcon Laboratories</a:t>
            </a:r>
            <a:endParaRPr lang="en-AU" b="1"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01360728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 y="298229"/>
            <a:ext cx="8884920" cy="1143000"/>
          </a:xfrm>
        </p:spPr>
        <p:txBody>
          <a:bodyPr>
            <a:noAutofit/>
          </a:bodyPr>
          <a:lstStyle/>
          <a:p>
            <a:r>
              <a:rPr lang="en-US" sz="2000" dirty="0">
                <a:latin typeface="Tahoma" pitchFamily="34" charset="0"/>
                <a:ea typeface="Tahoma" pitchFamily="34" charset="0"/>
                <a:cs typeface="Tahoma" pitchFamily="34" charset="0"/>
              </a:rPr>
              <a:t>A</a:t>
            </a:r>
            <a:r>
              <a:rPr lang="en-US" sz="2000" dirty="0" smtClean="0">
                <a:latin typeface="Tahoma" pitchFamily="34" charset="0"/>
                <a:ea typeface="Tahoma" pitchFamily="34" charset="0"/>
                <a:cs typeface="Tahoma" pitchFamily="34" charset="0"/>
              </a:rPr>
              <a:t> </a:t>
            </a:r>
            <a:r>
              <a:rPr lang="en-US" sz="2000" dirty="0">
                <a:latin typeface="Tahoma" pitchFamily="34" charset="0"/>
                <a:ea typeface="Tahoma" pitchFamily="34" charset="0"/>
                <a:cs typeface="Tahoma" pitchFamily="34" charset="0"/>
              </a:rPr>
              <a:t>staged development approach </a:t>
            </a:r>
            <a:r>
              <a:rPr lang="en-US" sz="2000" dirty="0" smtClean="0">
                <a:latin typeface="Tahoma" pitchFamily="34" charset="0"/>
                <a:ea typeface="Tahoma" pitchFamily="34" charset="0"/>
                <a:cs typeface="Tahoma" pitchFamily="34" charset="0"/>
              </a:rPr>
              <a:t>had </a:t>
            </a:r>
            <a:r>
              <a:rPr lang="en-US" sz="2000" dirty="0">
                <a:latin typeface="Tahoma" pitchFamily="34" charset="0"/>
                <a:ea typeface="Tahoma" pitchFamily="34" charset="0"/>
                <a:cs typeface="Tahoma" pitchFamily="34" charset="0"/>
              </a:rPr>
              <a:t>potential to fast-track Copper Hill towards production</a:t>
            </a:r>
          </a:p>
        </p:txBody>
      </p:sp>
      <p:sp>
        <p:nvSpPr>
          <p:cNvPr id="6" name="Content Placeholder 2"/>
          <p:cNvSpPr>
            <a:spLocks noGrp="1"/>
          </p:cNvSpPr>
          <p:nvPr>
            <p:ph idx="1"/>
          </p:nvPr>
        </p:nvSpPr>
        <p:spPr>
          <a:xfrm>
            <a:off x="1371601" y="1543778"/>
            <a:ext cx="7029449" cy="4525963"/>
          </a:xfrm>
        </p:spPr>
        <p:txBody>
          <a:bodyPr>
            <a:noAutofit/>
          </a:bodyPr>
          <a:lstStyle/>
          <a:p>
            <a:r>
              <a:rPr lang="en-US" sz="2000" b="1" dirty="0" smtClean="0">
                <a:latin typeface="Tahoma" pitchFamily="34" charset="0"/>
                <a:ea typeface="Tahoma" pitchFamily="34" charset="0"/>
                <a:cs typeface="Tahoma" pitchFamily="34" charset="0"/>
              </a:rPr>
              <a:t>Rationale and benefits</a:t>
            </a:r>
          </a:p>
          <a:p>
            <a:pPr lvl="1"/>
            <a:r>
              <a:rPr lang="en-US" sz="2000" dirty="0" smtClean="0">
                <a:latin typeface="Tahoma" pitchFamily="34" charset="0"/>
                <a:ea typeface="Tahoma" pitchFamily="34" charset="0"/>
                <a:cs typeface="Tahoma" pitchFamily="34" charset="0"/>
              </a:rPr>
              <a:t>Higher </a:t>
            </a:r>
            <a:r>
              <a:rPr lang="en-US" sz="2000" dirty="0">
                <a:latin typeface="Tahoma" pitchFamily="34" charset="0"/>
                <a:ea typeface="Tahoma" pitchFamily="34" charset="0"/>
                <a:cs typeface="Tahoma" pitchFamily="34" charset="0"/>
              </a:rPr>
              <a:t>head grades </a:t>
            </a:r>
            <a:r>
              <a:rPr lang="en-US" sz="2000" dirty="0" smtClean="0">
                <a:latin typeface="Tahoma" pitchFamily="34" charset="0"/>
                <a:ea typeface="Tahoma" pitchFamily="34" charset="0"/>
                <a:cs typeface="Tahoma" pitchFamily="34" charset="0"/>
              </a:rPr>
              <a:t>at initial 10Mt pit </a:t>
            </a:r>
          </a:p>
          <a:p>
            <a:pPr lvl="1"/>
            <a:r>
              <a:rPr lang="en-US" sz="2000" dirty="0" smtClean="0">
                <a:latin typeface="Tahoma" pitchFamily="34" charset="0"/>
                <a:ea typeface="Tahoma" pitchFamily="34" charset="0"/>
                <a:cs typeface="Tahoma" pitchFamily="34" charset="0"/>
              </a:rPr>
              <a:t>Lower </a:t>
            </a:r>
            <a:r>
              <a:rPr lang="en-US" sz="2000" dirty="0">
                <a:latin typeface="Tahoma" pitchFamily="34" charset="0"/>
                <a:ea typeface="Tahoma" pitchFamily="34" charset="0"/>
                <a:cs typeface="Tahoma" pitchFamily="34" charset="0"/>
              </a:rPr>
              <a:t>initial capital cost</a:t>
            </a:r>
          </a:p>
          <a:p>
            <a:pPr lvl="1"/>
            <a:r>
              <a:rPr lang="en-US" sz="2000" dirty="0" smtClean="0">
                <a:latin typeface="Tahoma" pitchFamily="34" charset="0"/>
                <a:ea typeface="Tahoma" pitchFamily="34" charset="0"/>
                <a:cs typeface="Tahoma" pitchFamily="34" charset="0"/>
              </a:rPr>
              <a:t>Reduced water and power requirements</a:t>
            </a:r>
          </a:p>
          <a:p>
            <a:pPr lvl="1"/>
            <a:r>
              <a:rPr lang="en-US" sz="2000" dirty="0" smtClean="0">
                <a:latin typeface="Tahoma" pitchFamily="34" charset="0"/>
                <a:ea typeface="Tahoma" pitchFamily="34" charset="0"/>
                <a:cs typeface="Tahoma" pitchFamily="34" charset="0"/>
              </a:rPr>
              <a:t>Less complex regulatory approval process</a:t>
            </a:r>
          </a:p>
          <a:p>
            <a:pPr lvl="1"/>
            <a:endParaRPr lang="en-US" sz="2000" dirty="0" smtClean="0">
              <a:latin typeface="Tahoma" pitchFamily="34" charset="0"/>
              <a:ea typeface="Tahoma" pitchFamily="34" charset="0"/>
              <a:cs typeface="Tahoma" pitchFamily="34" charset="0"/>
            </a:endParaRPr>
          </a:p>
          <a:p>
            <a:r>
              <a:rPr lang="en-US" sz="2000" b="1" dirty="0" smtClean="0">
                <a:latin typeface="Tahoma" pitchFamily="34" charset="0"/>
                <a:ea typeface="Tahoma" pitchFamily="34" charset="0"/>
                <a:cs typeface="Tahoma" pitchFamily="34" charset="0"/>
              </a:rPr>
              <a:t>Capital cost </a:t>
            </a:r>
            <a:r>
              <a:rPr lang="en-US" sz="2000" dirty="0" smtClean="0">
                <a:latin typeface="Tahoma" pitchFamily="34" charset="0"/>
                <a:ea typeface="Tahoma" pitchFamily="34" charset="0"/>
                <a:cs typeface="Tahoma" pitchFamily="34" charset="0"/>
              </a:rPr>
              <a:t>estimate</a:t>
            </a:r>
            <a:r>
              <a:rPr lang="en-US" sz="2000" dirty="0">
                <a:latin typeface="Tahoma" pitchFamily="34" charset="0"/>
                <a:ea typeface="Tahoma" pitchFamily="34" charset="0"/>
                <a:cs typeface="Tahoma" pitchFamily="34" charset="0"/>
              </a:rPr>
              <a:t> </a:t>
            </a:r>
            <a:r>
              <a:rPr lang="en-US" sz="2000" dirty="0" smtClean="0">
                <a:latin typeface="Tahoma" pitchFamily="34" charset="0"/>
                <a:ea typeface="Tahoma" pitchFamily="34" charset="0"/>
                <a:cs typeface="Tahoma" pitchFamily="34" charset="0"/>
              </a:rPr>
              <a:t>completed by </a:t>
            </a:r>
            <a:br>
              <a:rPr lang="en-US" sz="2000" dirty="0" smtClean="0">
                <a:latin typeface="Tahoma" pitchFamily="34" charset="0"/>
                <a:ea typeface="Tahoma" pitchFamily="34" charset="0"/>
                <a:cs typeface="Tahoma" pitchFamily="34" charset="0"/>
              </a:rPr>
            </a:br>
            <a:r>
              <a:rPr lang="en-US" sz="2000" dirty="0" smtClean="0">
                <a:latin typeface="Tahoma" pitchFamily="34" charset="0"/>
                <a:ea typeface="Tahoma" pitchFamily="34" charset="0"/>
                <a:cs typeface="Tahoma" pitchFamily="34" charset="0"/>
              </a:rPr>
              <a:t>Calder </a:t>
            </a:r>
            <a:r>
              <a:rPr lang="en-US" sz="2000" dirty="0">
                <a:latin typeface="Tahoma" pitchFamily="34" charset="0"/>
                <a:ea typeface="Tahoma" pitchFamily="34" charset="0"/>
                <a:cs typeface="Tahoma" pitchFamily="34" charset="0"/>
              </a:rPr>
              <a:t>Maloney Project </a:t>
            </a:r>
            <a:r>
              <a:rPr lang="en-US" sz="2000" dirty="0" smtClean="0">
                <a:latin typeface="Tahoma" pitchFamily="34" charset="0"/>
                <a:ea typeface="Tahoma" pitchFamily="34" charset="0"/>
                <a:cs typeface="Tahoma" pitchFamily="34" charset="0"/>
              </a:rPr>
              <a:t>Services</a:t>
            </a:r>
          </a:p>
          <a:p>
            <a:endParaRPr lang="en-US" sz="2000" dirty="0" smtClean="0">
              <a:latin typeface="Tahoma" pitchFamily="34" charset="0"/>
              <a:ea typeface="Tahoma" pitchFamily="34" charset="0"/>
              <a:cs typeface="Tahoma" pitchFamily="34" charset="0"/>
            </a:endParaRPr>
          </a:p>
          <a:p>
            <a:r>
              <a:rPr lang="en-US" sz="2000" b="1" dirty="0" smtClean="0">
                <a:latin typeface="Tahoma" pitchFamily="34" charset="0"/>
                <a:ea typeface="Tahoma" pitchFamily="34" charset="0"/>
                <a:cs typeface="Tahoma" pitchFamily="34" charset="0"/>
              </a:rPr>
              <a:t>Metallurgical tests </a:t>
            </a:r>
            <a:r>
              <a:rPr lang="en-US" sz="2000" dirty="0" smtClean="0">
                <a:latin typeface="Tahoma" pitchFamily="34" charset="0"/>
                <a:ea typeface="Tahoma" pitchFamily="34" charset="0"/>
                <a:cs typeface="Tahoma" pitchFamily="34" charset="0"/>
              </a:rPr>
              <a:t>continuing in Sydney </a:t>
            </a:r>
            <a:r>
              <a:rPr lang="en-US" sz="2000" dirty="0">
                <a:latin typeface="Tahoma" pitchFamily="34" charset="0"/>
                <a:ea typeface="Tahoma" pitchFamily="34" charset="0"/>
                <a:cs typeface="Tahoma" pitchFamily="34" charset="0"/>
              </a:rPr>
              <a:t>(</a:t>
            </a:r>
            <a:r>
              <a:rPr lang="en-US" sz="2000" dirty="0" smtClean="0">
                <a:latin typeface="Tahoma" pitchFamily="34" charset="0"/>
                <a:ea typeface="Tahoma" pitchFamily="34" charset="0"/>
                <a:cs typeface="Tahoma" pitchFamily="34" charset="0"/>
              </a:rPr>
              <a:t>Metcon Laboratories) and ALS </a:t>
            </a:r>
            <a:r>
              <a:rPr lang="en-US" sz="2000" dirty="0" err="1" smtClean="0">
                <a:latin typeface="Tahoma" pitchFamily="34" charset="0"/>
                <a:ea typeface="Tahoma" pitchFamily="34" charset="0"/>
                <a:cs typeface="Tahoma" pitchFamily="34" charset="0"/>
              </a:rPr>
              <a:t>Burnie</a:t>
            </a:r>
            <a:endParaRPr lang="en-US" sz="2000" dirty="0" smtClean="0">
              <a:latin typeface="Tahoma" pitchFamily="34" charset="0"/>
              <a:ea typeface="Tahoma" pitchFamily="34" charset="0"/>
              <a:cs typeface="Tahoma" pitchFamily="34" charset="0"/>
            </a:endParaRPr>
          </a:p>
          <a:p>
            <a:pPr>
              <a:buNone/>
            </a:pPr>
            <a:r>
              <a:rPr lang="en-US" dirty="0" smtClean="0"/>
              <a:t> </a:t>
            </a:r>
            <a:endParaRPr lang="en-US" dirty="0"/>
          </a:p>
          <a:p>
            <a:pPr>
              <a:buNone/>
            </a:pPr>
            <a:endParaRPr lang="en-US" dirty="0" smtClean="0"/>
          </a:p>
        </p:txBody>
      </p:sp>
    </p:spTree>
    <p:extLst>
      <p:ext uri="{BB962C8B-B14F-4D97-AF65-F5344CB8AC3E}">
        <p14:creationId xmlns:p14="http://schemas.microsoft.com/office/powerpoint/2010/main" val="380321216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Copper Hill - Basics</a:t>
            </a:r>
            <a:endParaRPr lang="en-US" dirty="0"/>
          </a:p>
        </p:txBody>
      </p:sp>
      <p:sp>
        <p:nvSpPr>
          <p:cNvPr id="3" name="Content Placeholder 2"/>
          <p:cNvSpPr>
            <a:spLocks noGrp="1"/>
          </p:cNvSpPr>
          <p:nvPr>
            <p:ph idx="1"/>
          </p:nvPr>
        </p:nvSpPr>
        <p:spPr>
          <a:xfrm>
            <a:off x="457200" y="1268760"/>
            <a:ext cx="8229600" cy="5256584"/>
          </a:xfrm>
        </p:spPr>
        <p:txBody>
          <a:bodyPr>
            <a:normAutofit/>
          </a:bodyPr>
          <a:lstStyle/>
          <a:p>
            <a:r>
              <a:rPr lang="en-US" dirty="0" smtClean="0"/>
              <a:t>Resources Block Model estimated by Lewis Mineral Resource Consulting: </a:t>
            </a:r>
            <a:r>
              <a:rPr lang="en-US" i="1" dirty="0" smtClean="0">
                <a:solidFill>
                  <a:srgbClr val="C00000"/>
                </a:solidFill>
              </a:rPr>
              <a:t>153 million tonnes at 0.32% Cu &amp; 0.28g/t Au containing 0.49 million tonnes copper and 1.33 million ounces of gold. </a:t>
            </a:r>
          </a:p>
          <a:p>
            <a:r>
              <a:rPr lang="en-AU" dirty="0" smtClean="0"/>
              <a:t>Copper Hill Igneous Complex of late-Ordovician calc-alkaline, multi-phase dacite-tonalite intrusions within a north-south trending sequence of Ordovician basaltic andesite lavas</a:t>
            </a:r>
            <a:endParaRPr lang="en-US" dirty="0" smtClean="0"/>
          </a:p>
          <a:p>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310" y="274638"/>
            <a:ext cx="8229600" cy="702824"/>
          </a:xfrm>
        </p:spPr>
        <p:txBody>
          <a:bodyPr>
            <a:normAutofit fontScale="90000"/>
          </a:bodyPr>
          <a:lstStyle/>
          <a:p>
            <a:r>
              <a:rPr lang="en-US" b="1" dirty="0" smtClean="0">
                <a:solidFill>
                  <a:srgbClr val="C00000"/>
                </a:solidFill>
                <a:latin typeface="Arial" pitchFamily="34" charset="0"/>
                <a:cs typeface="Arial" pitchFamily="34" charset="0"/>
              </a:rPr>
              <a:t>2012 -Copper Hill</a:t>
            </a:r>
            <a:endParaRPr lang="en-AU" b="1" dirty="0">
              <a:solidFill>
                <a:srgbClr val="C00000"/>
              </a:solidFill>
              <a:latin typeface="Arial" pitchFamily="34" charset="0"/>
              <a:cs typeface="Arial" pitchFamily="34" charset="0"/>
            </a:endParaRPr>
          </a:p>
        </p:txBody>
      </p:sp>
      <p:sp>
        <p:nvSpPr>
          <p:cNvPr id="3" name="Content Placeholder 2"/>
          <p:cNvSpPr>
            <a:spLocks noGrp="1"/>
          </p:cNvSpPr>
          <p:nvPr>
            <p:ph idx="1"/>
          </p:nvPr>
        </p:nvSpPr>
        <p:spPr>
          <a:xfrm>
            <a:off x="209006" y="940526"/>
            <a:ext cx="8634548" cy="5185637"/>
          </a:xfrm>
        </p:spPr>
        <p:txBody>
          <a:bodyPr/>
          <a:lstStyle/>
          <a:p>
            <a:pPr lvl="0" algn="ctr">
              <a:buNone/>
            </a:pPr>
            <a:endParaRPr lang="en-AU" sz="2800" b="1" dirty="0" smtClean="0">
              <a:latin typeface="Arial" pitchFamily="34" charset="0"/>
              <a:cs typeface="Arial" pitchFamily="34" charset="0"/>
            </a:endParaRPr>
          </a:p>
          <a:p>
            <a:pPr lvl="0" algn="ctr">
              <a:buNone/>
            </a:pPr>
            <a:r>
              <a:rPr lang="en-AU" sz="2800" b="1" dirty="0" smtClean="0">
                <a:latin typeface="Arial" pitchFamily="34" charset="0"/>
                <a:cs typeface="Arial" pitchFamily="34" charset="0"/>
              </a:rPr>
              <a:t>Total Geological Resource: </a:t>
            </a:r>
          </a:p>
          <a:p>
            <a:pPr lvl="0" algn="ctr">
              <a:buNone/>
            </a:pPr>
            <a:r>
              <a:rPr lang="en-AU" sz="2800" b="1" dirty="0" smtClean="0">
                <a:solidFill>
                  <a:srgbClr val="C00000"/>
                </a:solidFill>
                <a:latin typeface="Arial" pitchFamily="34" charset="0"/>
                <a:cs typeface="Arial" pitchFamily="34" charset="0"/>
              </a:rPr>
              <a:t>215</a:t>
            </a:r>
            <a:r>
              <a:rPr lang="en-AU" sz="2400" b="1" dirty="0" smtClean="0">
                <a:solidFill>
                  <a:srgbClr val="C00000"/>
                </a:solidFill>
                <a:latin typeface="Arial" pitchFamily="34" charset="0"/>
                <a:cs typeface="Arial" pitchFamily="34" charset="0"/>
              </a:rPr>
              <a:t> million tonnes at 0.3% copper and 0.24 g/t gold</a:t>
            </a:r>
          </a:p>
          <a:p>
            <a:pPr lvl="0" algn="ctr">
              <a:buNone/>
            </a:pPr>
            <a:endParaRPr lang="en-AU" sz="2800" b="1" dirty="0" smtClean="0">
              <a:latin typeface="Arial" pitchFamily="34" charset="0"/>
              <a:cs typeface="Arial" pitchFamily="34" charset="0"/>
            </a:endParaRPr>
          </a:p>
          <a:p>
            <a:pPr lvl="0" algn="ctr">
              <a:buNone/>
            </a:pPr>
            <a:r>
              <a:rPr lang="en-AU" sz="2800" b="1" dirty="0" smtClean="0">
                <a:latin typeface="Arial" pitchFamily="34" charset="0"/>
                <a:cs typeface="Arial" pitchFamily="34" charset="0"/>
              </a:rPr>
              <a:t>Constrained  Resource:</a:t>
            </a:r>
          </a:p>
          <a:p>
            <a:pPr lvl="0" algn="ctr">
              <a:buNone/>
            </a:pPr>
            <a:r>
              <a:rPr lang="en-AU" sz="2800" b="1" dirty="0" smtClean="0">
                <a:solidFill>
                  <a:srgbClr val="C00000"/>
                </a:solidFill>
                <a:latin typeface="Arial" pitchFamily="34" charset="0"/>
                <a:cs typeface="Arial" pitchFamily="34" charset="0"/>
              </a:rPr>
              <a:t>155 million tonnes at </a:t>
            </a:r>
          </a:p>
          <a:p>
            <a:pPr lvl="0" algn="ctr">
              <a:buNone/>
            </a:pPr>
            <a:r>
              <a:rPr lang="en-AU" sz="2800" b="1" dirty="0" smtClean="0">
                <a:solidFill>
                  <a:srgbClr val="C00000"/>
                </a:solidFill>
                <a:latin typeface="Arial" pitchFamily="34" charset="0"/>
                <a:cs typeface="Arial" pitchFamily="34" charset="0"/>
              </a:rPr>
              <a:t>0.33% copper and 0.28 g/t gold</a:t>
            </a:r>
          </a:p>
          <a:p>
            <a:pPr lvl="0" algn="ctr">
              <a:buNone/>
            </a:pPr>
            <a:r>
              <a:rPr lang="en-AU" sz="2800" b="1" dirty="0" smtClean="0">
                <a:solidFill>
                  <a:srgbClr val="C00000"/>
                </a:solidFill>
                <a:latin typeface="Arial" pitchFamily="34" charset="0"/>
                <a:cs typeface="Arial" pitchFamily="34" charset="0"/>
              </a:rPr>
              <a:t>containing 493,000 tonnes of copper and 1.33 million ounces of gold</a:t>
            </a:r>
          </a:p>
          <a:p>
            <a:endParaRPr lang="en-AU" sz="2000" b="1" dirty="0">
              <a:latin typeface="Arial" pitchFamily="34" charset="0"/>
              <a:cs typeface="Arial" pitchFamily="34" charset="0"/>
            </a:endParaRPr>
          </a:p>
        </p:txBody>
      </p:sp>
    </p:spTree>
    <p:extLst>
      <p:ext uri="{BB962C8B-B14F-4D97-AF65-F5344CB8AC3E}">
        <p14:creationId xmlns:p14="http://schemas.microsoft.com/office/powerpoint/2010/main" val="481344698"/>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latin typeface="Arial" pitchFamily="34" charset="0"/>
                <a:cs typeface="Arial" pitchFamily="34" charset="0"/>
              </a:rPr>
              <a:t>Copper Hill</a:t>
            </a:r>
            <a:endParaRPr lang="en-AU" dirty="0">
              <a:solidFill>
                <a:srgbClr val="C00000"/>
              </a:solidFill>
              <a:latin typeface="Arial" pitchFamily="34" charset="0"/>
              <a:cs typeface="Arial" pitchFamily="34" charset="0"/>
            </a:endParaRPr>
          </a:p>
        </p:txBody>
      </p:sp>
      <p:sp>
        <p:nvSpPr>
          <p:cNvPr id="3" name="Content Placeholder 2"/>
          <p:cNvSpPr>
            <a:spLocks noGrp="1"/>
          </p:cNvSpPr>
          <p:nvPr>
            <p:ph idx="1"/>
          </p:nvPr>
        </p:nvSpPr>
        <p:spPr>
          <a:xfrm>
            <a:off x="209006" y="940526"/>
            <a:ext cx="8634548" cy="5185637"/>
          </a:xfrm>
        </p:spPr>
        <p:txBody>
          <a:bodyPr/>
          <a:lstStyle/>
          <a:p>
            <a:endParaRPr lang="en-US" sz="2800" b="1" dirty="0" smtClean="0">
              <a:latin typeface="Arial" pitchFamily="34" charset="0"/>
              <a:cs typeface="Arial" pitchFamily="34" charset="0"/>
            </a:endParaRPr>
          </a:p>
          <a:p>
            <a:pPr algn="ctr">
              <a:buNone/>
            </a:pPr>
            <a:r>
              <a:rPr lang="en-US" b="1" dirty="0" smtClean="0">
                <a:solidFill>
                  <a:srgbClr val="C00000"/>
                </a:solidFill>
                <a:latin typeface="Arial" pitchFamily="34" charset="0"/>
                <a:cs typeface="Arial" pitchFamily="34" charset="0"/>
              </a:rPr>
              <a:t>2 million tonnes per annum mill throughput was under consideration</a:t>
            </a:r>
          </a:p>
          <a:p>
            <a:pPr algn="ctr">
              <a:buNone/>
            </a:pPr>
            <a:endParaRPr lang="en-US" b="1" dirty="0" smtClean="0">
              <a:solidFill>
                <a:srgbClr val="C00000"/>
              </a:solidFill>
              <a:latin typeface="Arial" pitchFamily="34" charset="0"/>
              <a:cs typeface="Arial" pitchFamily="34" charset="0"/>
            </a:endParaRPr>
          </a:p>
          <a:p>
            <a:pPr algn="ctr"/>
            <a:r>
              <a:rPr lang="en-US" b="1" dirty="0" smtClean="0">
                <a:latin typeface="Arial" pitchFamily="34" charset="0"/>
                <a:cs typeface="Arial" pitchFamily="34" charset="0"/>
              </a:rPr>
              <a:t>New plant capital costs ($92 million)</a:t>
            </a:r>
          </a:p>
          <a:p>
            <a:pPr algn="ctr"/>
            <a:r>
              <a:rPr lang="en-US" b="1" dirty="0" smtClean="0">
                <a:latin typeface="Arial" pitchFamily="34" charset="0"/>
                <a:cs typeface="Arial" pitchFamily="34" charset="0"/>
              </a:rPr>
              <a:t>Total project notional cost ~$150 million</a:t>
            </a:r>
          </a:p>
          <a:p>
            <a:pPr algn="ctr"/>
            <a:r>
              <a:rPr lang="en-US" b="1" dirty="0" smtClean="0">
                <a:latin typeface="Arial" pitchFamily="34" charset="0"/>
                <a:cs typeface="Arial" pitchFamily="34" charset="0"/>
              </a:rPr>
              <a:t>Faster time-line to production</a:t>
            </a:r>
          </a:p>
          <a:p>
            <a:pPr algn="ctr"/>
            <a:r>
              <a:rPr lang="en-US" b="1" dirty="0" smtClean="0">
                <a:latin typeface="Arial" pitchFamily="34" charset="0"/>
                <a:cs typeface="Arial" pitchFamily="34" charset="0"/>
              </a:rPr>
              <a:t>Reduced water &amp; power requirements</a:t>
            </a:r>
          </a:p>
          <a:p>
            <a:pPr algn="ctr"/>
            <a:r>
              <a:rPr lang="en-US" b="1" dirty="0" smtClean="0">
                <a:latin typeface="Arial" pitchFamily="34" charset="0"/>
                <a:cs typeface="Arial" pitchFamily="34" charset="0"/>
              </a:rPr>
              <a:t>Less complex approval process</a:t>
            </a:r>
            <a:endParaRPr lang="en-AU" b="1" dirty="0">
              <a:latin typeface="Arial" pitchFamily="34" charset="0"/>
              <a:cs typeface="Arial" pitchFamily="34" charset="0"/>
            </a:endParaRPr>
          </a:p>
        </p:txBody>
      </p:sp>
    </p:spTree>
    <p:extLst>
      <p:ext uri="{BB962C8B-B14F-4D97-AF65-F5344CB8AC3E}">
        <p14:creationId xmlns:p14="http://schemas.microsoft.com/office/powerpoint/2010/main" val="1985229455"/>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Tahoma" pitchFamily="34" charset="0"/>
                <a:ea typeface="Tahoma" pitchFamily="34" charset="0"/>
                <a:cs typeface="Tahoma" pitchFamily="34" charset="0"/>
              </a:rPr>
              <a:t>Production Strategy Scenario</a:t>
            </a:r>
            <a:br>
              <a:rPr lang="en-US" dirty="0" smtClean="0">
                <a:latin typeface="Tahoma" pitchFamily="34" charset="0"/>
                <a:ea typeface="Tahoma" pitchFamily="34" charset="0"/>
                <a:cs typeface="Tahoma" pitchFamily="34" charset="0"/>
              </a:rPr>
            </a:br>
            <a:endParaRPr lang="en-AU" dirty="0">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474499" y="1195046"/>
            <a:ext cx="8001000" cy="5474314"/>
          </a:xfrm>
        </p:spPr>
        <p:txBody>
          <a:bodyPr>
            <a:normAutofit fontScale="25000" lnSpcReduction="20000"/>
          </a:bodyPr>
          <a:lstStyle/>
          <a:p>
            <a:pPr algn="ctr">
              <a:buNone/>
            </a:pPr>
            <a:r>
              <a:rPr lang="en-AU" sz="7400" b="1" dirty="0" smtClean="0">
                <a:solidFill>
                  <a:srgbClr val="C00000"/>
                </a:solidFill>
                <a:latin typeface="Tahoma" pitchFamily="34" charset="0"/>
                <a:ea typeface="Tahoma" pitchFamily="34" charset="0"/>
                <a:cs typeface="Tahoma" pitchFamily="34" charset="0"/>
              </a:rPr>
              <a:t>Stage 1</a:t>
            </a:r>
          </a:p>
          <a:p>
            <a:pPr algn="ctr">
              <a:buNone/>
            </a:pPr>
            <a:endParaRPr lang="en-AU" sz="7400" b="1" dirty="0" smtClean="0">
              <a:solidFill>
                <a:srgbClr val="C00000"/>
              </a:solidFill>
              <a:latin typeface="Tahoma" pitchFamily="34" charset="0"/>
              <a:ea typeface="Tahoma" pitchFamily="34" charset="0"/>
              <a:cs typeface="Tahoma" pitchFamily="34" charset="0"/>
            </a:endParaRPr>
          </a:p>
          <a:p>
            <a:pPr algn="ctr">
              <a:buNone/>
            </a:pPr>
            <a:r>
              <a:rPr lang="en-AU" sz="7400" b="1" dirty="0" smtClean="0">
                <a:latin typeface="Tahoma" pitchFamily="34" charset="0"/>
                <a:ea typeface="Tahoma" pitchFamily="34" charset="0"/>
                <a:cs typeface="Tahoma" pitchFamily="34" charset="0"/>
              </a:rPr>
              <a:t> 10 Mt ore at 0.49% copper and 0.55g/t gold</a:t>
            </a:r>
          </a:p>
          <a:p>
            <a:pPr algn="ctr">
              <a:buNone/>
            </a:pPr>
            <a:endParaRPr lang="en-AU" sz="7400" b="1" dirty="0" smtClean="0">
              <a:latin typeface="Tahoma" pitchFamily="34" charset="0"/>
              <a:ea typeface="Tahoma" pitchFamily="34" charset="0"/>
              <a:cs typeface="Tahoma" pitchFamily="34" charset="0"/>
            </a:endParaRPr>
          </a:p>
          <a:p>
            <a:pPr algn="ctr">
              <a:buNone/>
            </a:pPr>
            <a:r>
              <a:rPr lang="en-AU" sz="7400" b="1" dirty="0" smtClean="0">
                <a:latin typeface="Tahoma" pitchFamily="34" charset="0"/>
                <a:ea typeface="Tahoma" pitchFamily="34" charset="0"/>
                <a:cs typeface="Tahoma" pitchFamily="34" charset="0"/>
              </a:rPr>
              <a:t> to produce </a:t>
            </a:r>
          </a:p>
          <a:p>
            <a:pPr algn="ctr">
              <a:buNone/>
            </a:pPr>
            <a:endParaRPr lang="en-AU" sz="7400" b="1" dirty="0" smtClean="0">
              <a:latin typeface="Tahoma" pitchFamily="34" charset="0"/>
              <a:ea typeface="Tahoma" pitchFamily="34" charset="0"/>
              <a:cs typeface="Tahoma" pitchFamily="34" charset="0"/>
            </a:endParaRPr>
          </a:p>
          <a:p>
            <a:pPr algn="ctr">
              <a:buNone/>
            </a:pPr>
            <a:r>
              <a:rPr lang="en-AU" sz="7400" b="1" dirty="0" smtClean="0">
                <a:latin typeface="Tahoma" pitchFamily="34" charset="0"/>
                <a:ea typeface="Tahoma" pitchFamily="34" charset="0"/>
                <a:cs typeface="Tahoma" pitchFamily="34" charset="0"/>
              </a:rPr>
              <a:t>36,500 tonnes copper and 79,100 ounces gold in concentrate. </a:t>
            </a:r>
          </a:p>
          <a:p>
            <a:pPr algn="ctr">
              <a:buNone/>
            </a:pPr>
            <a:endParaRPr lang="en-US" sz="7400" b="1" dirty="0" smtClean="0">
              <a:solidFill>
                <a:srgbClr val="C00000"/>
              </a:solidFill>
              <a:latin typeface="Tahoma" pitchFamily="34" charset="0"/>
              <a:ea typeface="Tahoma" pitchFamily="34" charset="0"/>
              <a:cs typeface="Tahoma" pitchFamily="34" charset="0"/>
            </a:endParaRPr>
          </a:p>
          <a:p>
            <a:pPr algn="ctr">
              <a:buNone/>
            </a:pPr>
            <a:endParaRPr lang="en-US" sz="7400" b="1" dirty="0" smtClean="0">
              <a:solidFill>
                <a:srgbClr val="C00000"/>
              </a:solidFill>
              <a:latin typeface="Tahoma" pitchFamily="34" charset="0"/>
              <a:ea typeface="Tahoma" pitchFamily="34" charset="0"/>
              <a:cs typeface="Tahoma" pitchFamily="34" charset="0"/>
            </a:endParaRPr>
          </a:p>
          <a:p>
            <a:pPr algn="ctr">
              <a:buNone/>
            </a:pPr>
            <a:r>
              <a:rPr lang="en-US" sz="7400" b="1" dirty="0" smtClean="0">
                <a:solidFill>
                  <a:srgbClr val="C00000"/>
                </a:solidFill>
                <a:latin typeface="Tahoma" pitchFamily="34" charset="0"/>
                <a:ea typeface="Tahoma" pitchFamily="34" charset="0"/>
                <a:cs typeface="Tahoma" pitchFamily="34" charset="0"/>
              </a:rPr>
              <a:t>2 million tonnes per annum to mill,</a:t>
            </a:r>
          </a:p>
          <a:p>
            <a:pPr algn="ctr">
              <a:buNone/>
            </a:pPr>
            <a:r>
              <a:rPr lang="en-US" sz="7400" b="1" dirty="0" smtClean="0">
                <a:solidFill>
                  <a:srgbClr val="C00000"/>
                </a:solidFill>
                <a:latin typeface="Tahoma" pitchFamily="34" charset="0"/>
                <a:ea typeface="Tahoma" pitchFamily="34" charset="0"/>
                <a:cs typeface="Tahoma" pitchFamily="34" charset="0"/>
              </a:rPr>
              <a:t> manageable capex, early cash flow generated</a:t>
            </a:r>
          </a:p>
          <a:p>
            <a:pPr algn="ctr">
              <a:buNone/>
            </a:pPr>
            <a:endParaRPr lang="en-US" sz="7400" b="1" dirty="0" smtClean="0">
              <a:solidFill>
                <a:srgbClr val="C00000"/>
              </a:solidFill>
              <a:latin typeface="Tahoma" pitchFamily="34" charset="0"/>
              <a:ea typeface="Tahoma" pitchFamily="34" charset="0"/>
              <a:cs typeface="Tahoma" pitchFamily="34" charset="0"/>
            </a:endParaRPr>
          </a:p>
          <a:p>
            <a:pPr algn="ctr">
              <a:buNone/>
            </a:pPr>
            <a:r>
              <a:rPr lang="en-US" sz="7400" b="1" dirty="0" smtClean="0">
                <a:solidFill>
                  <a:srgbClr val="C00000"/>
                </a:solidFill>
                <a:latin typeface="Tahoma" pitchFamily="34" charset="0"/>
                <a:ea typeface="Tahoma" pitchFamily="34" charset="0"/>
                <a:cs typeface="Tahoma" pitchFamily="34" charset="0"/>
              </a:rPr>
              <a:t> but ……</a:t>
            </a:r>
          </a:p>
          <a:p>
            <a:pPr algn="ctr">
              <a:buNone/>
            </a:pPr>
            <a:endParaRPr lang="en-US" sz="7400" b="1" dirty="0" smtClean="0">
              <a:solidFill>
                <a:srgbClr val="C00000"/>
              </a:solidFill>
              <a:latin typeface="Tahoma" pitchFamily="34" charset="0"/>
              <a:ea typeface="Tahoma" pitchFamily="34" charset="0"/>
              <a:cs typeface="Tahoma" pitchFamily="34" charset="0"/>
            </a:endParaRPr>
          </a:p>
          <a:p>
            <a:pPr algn="ctr">
              <a:buNone/>
            </a:pPr>
            <a:r>
              <a:rPr lang="en-US" sz="7400" b="1" dirty="0" smtClean="0">
                <a:solidFill>
                  <a:srgbClr val="C00000"/>
                </a:solidFill>
                <a:latin typeface="Tahoma" pitchFamily="34" charset="0"/>
                <a:ea typeface="Tahoma" pitchFamily="34" charset="0"/>
                <a:cs typeface="Tahoma" pitchFamily="34" charset="0"/>
              </a:rPr>
              <a:t>minimal annual metal production - </a:t>
            </a:r>
          </a:p>
          <a:p>
            <a:pPr algn="ctr">
              <a:buNone/>
            </a:pPr>
            <a:endParaRPr lang="en-US" sz="7400" b="1" dirty="0" smtClean="0">
              <a:solidFill>
                <a:srgbClr val="C00000"/>
              </a:solidFill>
              <a:latin typeface="Tahoma" pitchFamily="34" charset="0"/>
              <a:ea typeface="Tahoma" pitchFamily="34" charset="0"/>
              <a:cs typeface="Tahoma" pitchFamily="34" charset="0"/>
            </a:endParaRPr>
          </a:p>
          <a:p>
            <a:pPr algn="ctr">
              <a:buNone/>
            </a:pPr>
            <a:r>
              <a:rPr lang="en-US" sz="7400" b="1" dirty="0" smtClean="0">
                <a:solidFill>
                  <a:srgbClr val="C00000"/>
                </a:solidFill>
                <a:latin typeface="Tahoma" pitchFamily="34" charset="0"/>
                <a:ea typeface="Tahoma" pitchFamily="34" charset="0"/>
                <a:cs typeface="Tahoma" pitchFamily="34" charset="0"/>
              </a:rPr>
              <a:t>say 7,500 tonnes copper and 20,000 ounces  of gold in concentrate.</a:t>
            </a:r>
            <a:endParaRPr lang="en-AU" sz="7400" b="1" dirty="0" smtClean="0">
              <a:solidFill>
                <a:srgbClr val="C00000"/>
              </a:solidFill>
              <a:latin typeface="Tahoma" pitchFamily="34" charset="0"/>
              <a:ea typeface="Tahoma" pitchFamily="34" charset="0"/>
              <a:cs typeface="Tahoma" pitchFamily="34" charset="0"/>
            </a:endParaRPr>
          </a:p>
          <a:p>
            <a:pPr algn="ctr">
              <a:buNone/>
            </a:pPr>
            <a:endParaRPr lang="en-AU" sz="2800" b="1" dirty="0" smtClean="0">
              <a:latin typeface="Arial" pitchFamily="34" charset="0"/>
              <a:cs typeface="Arial" pitchFamily="34" charset="0"/>
            </a:endParaRPr>
          </a:p>
          <a:p>
            <a:pPr algn="ctr">
              <a:buNone/>
            </a:pPr>
            <a:endParaRPr lang="en-US" sz="2800" b="1" dirty="0" smtClean="0">
              <a:latin typeface="Arial" pitchFamily="34" charset="0"/>
              <a:cs typeface="Arial" pitchFamily="34" charset="0"/>
            </a:endParaRPr>
          </a:p>
          <a:p>
            <a:pPr>
              <a:buNone/>
            </a:pPr>
            <a:r>
              <a:rPr lang="en-AU" sz="2000" dirty="0" smtClean="0"/>
              <a:t>	</a:t>
            </a:r>
          </a:p>
          <a:p>
            <a:endParaRPr lang="en-AU" dirty="0"/>
          </a:p>
        </p:txBody>
      </p:sp>
    </p:spTree>
    <p:extLst>
      <p:ext uri="{BB962C8B-B14F-4D97-AF65-F5344CB8AC3E}">
        <p14:creationId xmlns:p14="http://schemas.microsoft.com/office/powerpoint/2010/main" val="1693174781"/>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cstate="print"/>
          <a:srcRect/>
          <a:stretch>
            <a:fillRect/>
          </a:stretch>
        </p:blipFill>
        <p:spPr bwMode="auto">
          <a:xfrm>
            <a:off x="0" y="-189186"/>
            <a:ext cx="9144000" cy="6448096"/>
          </a:xfrm>
          <a:prstGeom prst="rect">
            <a:avLst/>
          </a:prstGeom>
          <a:noFill/>
          <a:ln w="9525">
            <a:noFill/>
            <a:miter lim="800000"/>
            <a:headEnd/>
            <a:tailEnd/>
          </a:ln>
        </p:spPr>
      </p:pic>
      <p:sp>
        <p:nvSpPr>
          <p:cNvPr id="5" name="TextBox 4"/>
          <p:cNvSpPr txBox="1"/>
          <p:nvPr/>
        </p:nvSpPr>
        <p:spPr>
          <a:xfrm>
            <a:off x="1569697" y="5346569"/>
            <a:ext cx="3438939" cy="523220"/>
          </a:xfrm>
          <a:prstGeom prst="rect">
            <a:avLst/>
          </a:prstGeom>
          <a:solidFill>
            <a:srgbClr val="FFFF99"/>
          </a:solidFill>
        </p:spPr>
        <p:txBody>
          <a:bodyPr wrap="square" rtlCol="0">
            <a:spAutoFit/>
          </a:bodyPr>
          <a:lstStyle/>
          <a:p>
            <a:r>
              <a:rPr lang="en-AU" sz="1400" b="1" dirty="0" smtClean="0">
                <a:effectLst/>
                <a:latin typeface="Arial" pitchFamily="34" charset="0"/>
                <a:cs typeface="Arial" pitchFamily="34" charset="0"/>
              </a:rPr>
              <a:t>Copper Hill 10 million tonne  Stage 1 ‘Starter Pit’. View from the south-eas</a:t>
            </a:r>
            <a:r>
              <a:rPr lang="en-AU" sz="1400" b="1" dirty="0" smtClean="0">
                <a:effectLst/>
                <a:latin typeface="+mn-lt"/>
              </a:rPr>
              <a:t>t</a:t>
            </a:r>
            <a:endParaRPr lang="en-AU" sz="1400" dirty="0">
              <a:effectLst/>
              <a:latin typeface="+mn-lt"/>
            </a:endParaRPr>
          </a:p>
        </p:txBody>
      </p:sp>
    </p:spTree>
    <p:extLst>
      <p:ext uri="{BB962C8B-B14F-4D97-AF65-F5344CB8AC3E}">
        <p14:creationId xmlns:p14="http://schemas.microsoft.com/office/powerpoint/2010/main" val="4111377193"/>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Tahoma" pitchFamily="34" charset="0"/>
                <a:ea typeface="Tahoma" pitchFamily="34" charset="0"/>
                <a:cs typeface="Tahoma" pitchFamily="34" charset="0"/>
              </a:rPr>
              <a:t>Production Strategy Stages 2 &amp; 3</a:t>
            </a:r>
            <a:r>
              <a:rPr lang="en-US" sz="2400" dirty="0" smtClean="0">
                <a:latin typeface="Tahoma" pitchFamily="34" charset="0"/>
                <a:ea typeface="Tahoma" pitchFamily="34" charset="0"/>
                <a:cs typeface="Tahoma" pitchFamily="34" charset="0"/>
              </a:rPr>
              <a:t/>
            </a:r>
            <a:br>
              <a:rPr lang="en-US" sz="2400" dirty="0" smtClean="0">
                <a:latin typeface="Tahoma" pitchFamily="34" charset="0"/>
                <a:ea typeface="Tahoma" pitchFamily="34" charset="0"/>
                <a:cs typeface="Tahoma" pitchFamily="34" charset="0"/>
              </a:rPr>
            </a:br>
            <a:r>
              <a:rPr lang="en-US" sz="2400" dirty="0" smtClean="0">
                <a:latin typeface="Tahoma" pitchFamily="34" charset="0"/>
                <a:ea typeface="Tahoma" pitchFamily="34" charset="0"/>
                <a:cs typeface="Tahoma" pitchFamily="34" charset="0"/>
              </a:rPr>
              <a:t>(Mill expansion capacity would be built into initial design)</a:t>
            </a:r>
            <a:endParaRPr lang="en-AU" sz="2400" dirty="0">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238539" y="1355834"/>
            <a:ext cx="8647044" cy="4750579"/>
          </a:xfrm>
        </p:spPr>
        <p:txBody>
          <a:bodyPr/>
          <a:lstStyle/>
          <a:p>
            <a:pPr>
              <a:buNone/>
            </a:pPr>
            <a:r>
              <a:rPr lang="en-AU" sz="2000" dirty="0" smtClean="0"/>
              <a:t>	</a:t>
            </a:r>
            <a:endParaRPr lang="en-AU" sz="2000" b="1" dirty="0" smtClean="0"/>
          </a:p>
          <a:p>
            <a:pPr algn="ctr">
              <a:buNone/>
            </a:pPr>
            <a:r>
              <a:rPr lang="en-AU" sz="2400" b="1" dirty="0" smtClean="0">
                <a:solidFill>
                  <a:srgbClr val="C00000"/>
                </a:solidFill>
                <a:latin typeface="Tahoma" pitchFamily="34" charset="0"/>
                <a:ea typeface="Tahoma" pitchFamily="34" charset="0"/>
                <a:cs typeface="Tahoma" pitchFamily="34" charset="0"/>
              </a:rPr>
              <a:t>Stage 2</a:t>
            </a:r>
          </a:p>
          <a:p>
            <a:pPr algn="ctr">
              <a:buNone/>
            </a:pPr>
            <a:r>
              <a:rPr lang="en-AU" sz="2400" b="1" dirty="0" smtClean="0">
                <a:latin typeface="Tahoma" pitchFamily="34" charset="0"/>
                <a:ea typeface="Tahoma" pitchFamily="34" charset="0"/>
                <a:cs typeface="Tahoma" pitchFamily="34" charset="0"/>
              </a:rPr>
              <a:t>9.7 Mt ore at 0.40% copper and 0.40 g/t gold </a:t>
            </a:r>
          </a:p>
          <a:p>
            <a:pPr algn="ctr">
              <a:buNone/>
            </a:pPr>
            <a:r>
              <a:rPr lang="en-AU" sz="2400" b="1" dirty="0" smtClean="0">
                <a:latin typeface="Tahoma" pitchFamily="34" charset="0"/>
                <a:ea typeface="Tahoma" pitchFamily="34" charset="0"/>
                <a:cs typeface="Tahoma" pitchFamily="34" charset="0"/>
              </a:rPr>
              <a:t>to produce </a:t>
            </a:r>
          </a:p>
          <a:p>
            <a:pPr algn="ctr">
              <a:buNone/>
            </a:pPr>
            <a:r>
              <a:rPr lang="en-AU" sz="2400" b="1" dirty="0" smtClean="0">
                <a:latin typeface="Tahoma" pitchFamily="34" charset="0"/>
                <a:ea typeface="Tahoma" pitchFamily="34" charset="0"/>
                <a:cs typeface="Tahoma" pitchFamily="34" charset="0"/>
              </a:rPr>
              <a:t>29,200 tonnes copper and 55,900 ounces gold in concentrate.</a:t>
            </a:r>
          </a:p>
          <a:p>
            <a:pPr algn="ctr">
              <a:buNone/>
            </a:pPr>
            <a:r>
              <a:rPr lang="en-AU" sz="2400" b="1" dirty="0" smtClean="0">
                <a:latin typeface="Tahoma" pitchFamily="34" charset="0"/>
                <a:ea typeface="Tahoma" pitchFamily="34" charset="0"/>
                <a:cs typeface="Tahoma" pitchFamily="34" charset="0"/>
              </a:rPr>
              <a:t>	</a:t>
            </a:r>
          </a:p>
          <a:p>
            <a:pPr algn="ctr">
              <a:buNone/>
            </a:pPr>
            <a:r>
              <a:rPr lang="en-AU" sz="2400" b="1" dirty="0" smtClean="0">
                <a:solidFill>
                  <a:srgbClr val="C00000"/>
                </a:solidFill>
                <a:latin typeface="Tahoma" pitchFamily="34" charset="0"/>
                <a:ea typeface="Tahoma" pitchFamily="34" charset="0"/>
                <a:cs typeface="Tahoma" pitchFamily="34" charset="0"/>
              </a:rPr>
              <a:t>Stage 3</a:t>
            </a:r>
          </a:p>
          <a:p>
            <a:pPr algn="ctr">
              <a:buNone/>
            </a:pPr>
            <a:r>
              <a:rPr lang="en-AU" sz="2400" b="1" dirty="0" smtClean="0">
                <a:latin typeface="Tahoma" pitchFamily="34" charset="0"/>
                <a:ea typeface="Tahoma" pitchFamily="34" charset="0"/>
                <a:cs typeface="Tahoma" pitchFamily="34" charset="0"/>
              </a:rPr>
              <a:t> 10.6 Mt ore at 0.32% copper and 0.32g/t gold </a:t>
            </a:r>
          </a:p>
          <a:p>
            <a:pPr algn="ctr">
              <a:buNone/>
            </a:pPr>
            <a:r>
              <a:rPr lang="en-AU" sz="2400" b="1" dirty="0" smtClean="0">
                <a:latin typeface="Tahoma" pitchFamily="34" charset="0"/>
                <a:ea typeface="Tahoma" pitchFamily="34" charset="0"/>
                <a:cs typeface="Tahoma" pitchFamily="34" charset="0"/>
              </a:rPr>
              <a:t>26,100 tonnes copper and 49,300 ounces gold in concentrate.</a:t>
            </a:r>
          </a:p>
          <a:p>
            <a:pPr algn="ctr">
              <a:buNone/>
            </a:pPr>
            <a:endParaRPr lang="en-AU" sz="1800" b="1" dirty="0" smtClean="0"/>
          </a:p>
          <a:p>
            <a:pPr algn="ctr"/>
            <a:endParaRPr lang="en-AU" sz="2400" b="1" dirty="0"/>
          </a:p>
        </p:txBody>
      </p:sp>
    </p:spTree>
    <p:extLst>
      <p:ext uri="{BB962C8B-B14F-4D97-AF65-F5344CB8AC3E}">
        <p14:creationId xmlns:p14="http://schemas.microsoft.com/office/powerpoint/2010/main" val="3475615589"/>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srcRect/>
          <a:stretch>
            <a:fillRect/>
          </a:stretch>
        </p:blipFill>
        <p:spPr bwMode="auto">
          <a:xfrm>
            <a:off x="0" y="0"/>
            <a:ext cx="9144000" cy="6324600"/>
          </a:xfrm>
          <a:prstGeom prst="rect">
            <a:avLst/>
          </a:prstGeom>
          <a:noFill/>
          <a:ln w="9525">
            <a:noFill/>
            <a:miter lim="800000"/>
            <a:headEnd/>
            <a:tailEnd/>
          </a:ln>
        </p:spPr>
      </p:pic>
      <p:sp>
        <p:nvSpPr>
          <p:cNvPr id="5" name="TextBox 4"/>
          <p:cNvSpPr txBox="1"/>
          <p:nvPr/>
        </p:nvSpPr>
        <p:spPr>
          <a:xfrm>
            <a:off x="313793" y="5549016"/>
            <a:ext cx="3893849" cy="523220"/>
          </a:xfrm>
          <a:prstGeom prst="rect">
            <a:avLst/>
          </a:prstGeom>
          <a:solidFill>
            <a:srgbClr val="FFFF99"/>
          </a:solidFill>
        </p:spPr>
        <p:txBody>
          <a:bodyPr wrap="square" rtlCol="0">
            <a:spAutoFit/>
          </a:bodyPr>
          <a:lstStyle/>
          <a:p>
            <a:r>
              <a:rPr lang="en-AU" sz="1400" b="1" dirty="0" smtClean="0">
                <a:effectLst/>
              </a:rPr>
              <a:t>Copper Hill 30 million tonne  pit</a:t>
            </a:r>
          </a:p>
          <a:p>
            <a:r>
              <a:rPr lang="en-AU" sz="1400" b="1" dirty="0" smtClean="0">
                <a:effectLst/>
              </a:rPr>
              <a:t>3D Site Layout Plan – View from the south-east</a:t>
            </a:r>
            <a:endParaRPr lang="en-AU" sz="1400" b="1" dirty="0">
              <a:effectLst/>
            </a:endParaRPr>
          </a:p>
        </p:txBody>
      </p:sp>
    </p:spTree>
    <p:extLst>
      <p:ext uri="{BB962C8B-B14F-4D97-AF65-F5344CB8AC3E}">
        <p14:creationId xmlns:p14="http://schemas.microsoft.com/office/powerpoint/2010/main" val="3353053900"/>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Tahoma" pitchFamily="34" charset="0"/>
                <a:ea typeface="Tahoma" pitchFamily="34" charset="0"/>
                <a:cs typeface="Tahoma" pitchFamily="34" charset="0"/>
              </a:rPr>
              <a:t>Production Strategy Stage 4</a:t>
            </a:r>
            <a:br>
              <a:rPr lang="en-US" dirty="0" smtClean="0">
                <a:latin typeface="Tahoma" pitchFamily="34" charset="0"/>
                <a:ea typeface="Tahoma" pitchFamily="34" charset="0"/>
                <a:cs typeface="Tahoma" pitchFamily="34" charset="0"/>
              </a:rPr>
            </a:br>
            <a:r>
              <a:rPr lang="en-US" dirty="0" smtClean="0">
                <a:latin typeface="Tahoma" pitchFamily="34" charset="0"/>
                <a:ea typeface="Tahoma" pitchFamily="34" charset="0"/>
                <a:cs typeface="Tahoma" pitchFamily="34" charset="0"/>
              </a:rPr>
              <a:t> </a:t>
            </a:r>
            <a:r>
              <a:rPr lang="en-US" sz="2400" dirty="0" smtClean="0">
                <a:latin typeface="Tahoma" pitchFamily="34" charset="0"/>
                <a:ea typeface="Tahoma" pitchFamily="34" charset="0"/>
                <a:cs typeface="Tahoma" pitchFamily="34" charset="0"/>
              </a:rPr>
              <a:t>Perhaps by now expanded to 6 – 8 Mtpa capacity</a:t>
            </a:r>
            <a:endParaRPr lang="en-AU" sz="2400" dirty="0">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452940" y="1293982"/>
            <a:ext cx="8229600" cy="4689376"/>
          </a:xfrm>
        </p:spPr>
        <p:txBody>
          <a:bodyPr/>
          <a:lstStyle/>
          <a:p>
            <a:pPr>
              <a:buNone/>
            </a:pPr>
            <a:r>
              <a:rPr lang="en-AU" sz="2000" dirty="0" smtClean="0"/>
              <a:t>	</a:t>
            </a:r>
          </a:p>
          <a:p>
            <a:pPr algn="ctr">
              <a:buNone/>
            </a:pPr>
            <a:endParaRPr lang="en-AU" sz="1800" b="1" dirty="0" smtClean="0"/>
          </a:p>
          <a:p>
            <a:pPr algn="ctr">
              <a:buNone/>
            </a:pPr>
            <a:r>
              <a:rPr lang="en-AU" sz="2400" b="1" dirty="0" smtClean="0">
                <a:solidFill>
                  <a:srgbClr val="C00000"/>
                </a:solidFill>
                <a:latin typeface="Tahoma" pitchFamily="34" charset="0"/>
                <a:ea typeface="Tahoma" pitchFamily="34" charset="0"/>
                <a:cs typeface="Tahoma" pitchFamily="34" charset="0"/>
              </a:rPr>
              <a:t>Stage 4</a:t>
            </a:r>
          </a:p>
          <a:p>
            <a:pPr algn="ctr">
              <a:buNone/>
            </a:pPr>
            <a:endParaRPr lang="en-AU" sz="2400" b="1" dirty="0" smtClean="0">
              <a:latin typeface="Tahoma" pitchFamily="34" charset="0"/>
              <a:ea typeface="Tahoma" pitchFamily="34" charset="0"/>
              <a:cs typeface="Tahoma" pitchFamily="34" charset="0"/>
            </a:endParaRPr>
          </a:p>
          <a:p>
            <a:pPr algn="ctr">
              <a:buNone/>
            </a:pPr>
            <a:r>
              <a:rPr lang="en-AU" sz="2400" b="1" dirty="0" smtClean="0">
                <a:latin typeface="Tahoma" pitchFamily="34" charset="0"/>
                <a:ea typeface="Tahoma" pitchFamily="34" charset="0"/>
                <a:cs typeface="Tahoma" pitchFamily="34" charset="0"/>
              </a:rPr>
              <a:t>72.8 Mt ore at 0.24% copper and 0.23g/t gold </a:t>
            </a:r>
          </a:p>
          <a:p>
            <a:pPr algn="ctr">
              <a:buNone/>
            </a:pPr>
            <a:r>
              <a:rPr lang="en-AU" sz="2400" b="1" dirty="0" smtClean="0">
                <a:latin typeface="Tahoma" pitchFamily="34" charset="0"/>
                <a:ea typeface="Tahoma" pitchFamily="34" charset="0"/>
                <a:cs typeface="Tahoma" pitchFamily="34" charset="0"/>
              </a:rPr>
              <a:t>to produce </a:t>
            </a:r>
          </a:p>
          <a:p>
            <a:pPr algn="ctr">
              <a:buNone/>
            </a:pPr>
            <a:r>
              <a:rPr lang="en-AU" sz="2400" b="1" dirty="0" smtClean="0">
                <a:latin typeface="Tahoma" pitchFamily="34" charset="0"/>
                <a:ea typeface="Tahoma" pitchFamily="34" charset="0"/>
                <a:cs typeface="Tahoma" pitchFamily="34" charset="0"/>
              </a:rPr>
              <a:t>132,400t tonnes copper and 245,300 ounces gold in concentrate.</a:t>
            </a:r>
            <a:r>
              <a:rPr lang="en-AU" sz="1800" b="1" dirty="0" smtClean="0">
                <a:latin typeface="Tahoma" pitchFamily="34" charset="0"/>
                <a:ea typeface="Tahoma" pitchFamily="34" charset="0"/>
                <a:cs typeface="Tahoma" pitchFamily="34" charset="0"/>
              </a:rPr>
              <a:t> </a:t>
            </a:r>
          </a:p>
          <a:p>
            <a:pPr algn="ctr">
              <a:buNone/>
            </a:pPr>
            <a:endParaRPr lang="en-US" sz="1800" b="1" dirty="0" smtClean="0">
              <a:latin typeface="Tahoma" pitchFamily="34" charset="0"/>
              <a:ea typeface="Tahoma" pitchFamily="34" charset="0"/>
              <a:cs typeface="Tahoma" pitchFamily="34" charset="0"/>
            </a:endParaRPr>
          </a:p>
          <a:p>
            <a:pPr algn="ctr">
              <a:buNone/>
            </a:pPr>
            <a:endParaRPr lang="en-US" sz="1800" b="1" dirty="0" smtClean="0">
              <a:latin typeface="Tahoma" pitchFamily="34" charset="0"/>
              <a:ea typeface="Tahoma" pitchFamily="34" charset="0"/>
              <a:cs typeface="Tahoma" pitchFamily="34" charset="0"/>
            </a:endParaRPr>
          </a:p>
          <a:p>
            <a:pPr algn="ctr">
              <a:buNone/>
            </a:pPr>
            <a:r>
              <a:rPr lang="en-US" sz="1800" b="1" dirty="0" smtClean="0">
                <a:solidFill>
                  <a:srgbClr val="C00000"/>
                </a:solidFill>
                <a:latin typeface="Tahoma" pitchFamily="34" charset="0"/>
                <a:ea typeface="Tahoma" pitchFamily="34" charset="0"/>
                <a:cs typeface="Tahoma" pitchFamily="34" charset="0"/>
              </a:rPr>
              <a:t>…contingent on sustained copper &amp; gold prices above current spot…</a:t>
            </a:r>
            <a:endParaRPr lang="en-AU" sz="1800" b="1" dirty="0" smtClean="0">
              <a:solidFill>
                <a:srgbClr val="C00000"/>
              </a:solidFill>
              <a:latin typeface="Tahoma" pitchFamily="34" charset="0"/>
              <a:ea typeface="Tahoma" pitchFamily="34" charset="0"/>
              <a:cs typeface="Tahoma" pitchFamily="34" charset="0"/>
            </a:endParaRPr>
          </a:p>
          <a:p>
            <a:pPr algn="ctr"/>
            <a:endParaRPr lang="en-AU" sz="2400" b="1" dirty="0"/>
          </a:p>
        </p:txBody>
      </p:sp>
    </p:spTree>
    <p:extLst>
      <p:ext uri="{BB962C8B-B14F-4D97-AF65-F5344CB8AC3E}">
        <p14:creationId xmlns:p14="http://schemas.microsoft.com/office/powerpoint/2010/main" val="1483178929"/>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latin typeface="Arial" pitchFamily="34" charset="0"/>
                <a:cs typeface="Arial" pitchFamily="34" charset="0"/>
              </a:rPr>
              <a:t>Copper Hill</a:t>
            </a:r>
            <a:endParaRPr lang="en-AU" dirty="0">
              <a:solidFill>
                <a:srgbClr val="C00000"/>
              </a:solidFill>
              <a:latin typeface="Arial" pitchFamily="34" charset="0"/>
              <a:cs typeface="Arial" pitchFamily="34" charset="0"/>
            </a:endParaRPr>
          </a:p>
        </p:txBody>
      </p:sp>
      <p:sp>
        <p:nvSpPr>
          <p:cNvPr id="3" name="Content Placeholder 2"/>
          <p:cNvSpPr>
            <a:spLocks noGrp="1"/>
          </p:cNvSpPr>
          <p:nvPr>
            <p:ph idx="1"/>
          </p:nvPr>
        </p:nvSpPr>
        <p:spPr>
          <a:xfrm>
            <a:off x="209006" y="940526"/>
            <a:ext cx="8634548" cy="5185637"/>
          </a:xfrm>
        </p:spPr>
        <p:txBody>
          <a:bodyPr>
            <a:normAutofit lnSpcReduction="10000"/>
          </a:bodyPr>
          <a:lstStyle/>
          <a:p>
            <a:endParaRPr lang="en-US" sz="2800" b="1" dirty="0" smtClean="0">
              <a:latin typeface="Arial" pitchFamily="34" charset="0"/>
              <a:cs typeface="Arial" pitchFamily="34" charset="0"/>
            </a:endParaRPr>
          </a:p>
          <a:p>
            <a:pPr algn="ctr">
              <a:buNone/>
            </a:pPr>
            <a:r>
              <a:rPr lang="en-US" b="1" dirty="0" smtClean="0">
                <a:solidFill>
                  <a:srgbClr val="C00000"/>
                </a:solidFill>
                <a:latin typeface="Arial" pitchFamily="34" charset="0"/>
                <a:cs typeface="Arial" pitchFamily="34" charset="0"/>
              </a:rPr>
              <a:t>2 million tonnes per annum mill throughput, expanding to 6 Mtpa, was under consideration</a:t>
            </a:r>
          </a:p>
          <a:p>
            <a:pPr algn="ctr"/>
            <a:r>
              <a:rPr lang="en-US" b="1" dirty="0" smtClean="0">
                <a:latin typeface="Arial" pitchFamily="34" charset="0"/>
                <a:cs typeface="Arial" pitchFamily="34" charset="0"/>
              </a:rPr>
              <a:t>Initial plant capital costs ~$92 million</a:t>
            </a:r>
          </a:p>
          <a:p>
            <a:pPr algn="ctr"/>
            <a:r>
              <a:rPr lang="en-US" b="1" dirty="0" smtClean="0">
                <a:latin typeface="Arial" pitchFamily="34" charset="0"/>
                <a:cs typeface="Arial" pitchFamily="34" charset="0"/>
              </a:rPr>
              <a:t>Total project notional cost ~$150 million</a:t>
            </a:r>
          </a:p>
          <a:p>
            <a:pPr algn="ctr">
              <a:buNone/>
            </a:pPr>
            <a:endParaRPr lang="en-US" sz="2400" b="1" dirty="0" smtClean="0">
              <a:latin typeface="Arial" pitchFamily="34" charset="0"/>
              <a:cs typeface="Arial" pitchFamily="34" charset="0"/>
            </a:endParaRPr>
          </a:p>
          <a:p>
            <a:pPr algn="ctr">
              <a:buNone/>
            </a:pPr>
            <a:r>
              <a:rPr lang="en-US" sz="2400" b="1" dirty="0" smtClean="0">
                <a:latin typeface="Arial" pitchFamily="34" charset="0"/>
                <a:cs typeface="Arial" pitchFamily="34" charset="0"/>
              </a:rPr>
              <a:t>……but……</a:t>
            </a:r>
          </a:p>
          <a:p>
            <a:pPr algn="ctr"/>
            <a:r>
              <a:rPr lang="en-US" b="1" dirty="0" smtClean="0">
                <a:latin typeface="Arial" pitchFamily="34" charset="0"/>
                <a:cs typeface="Arial" pitchFamily="34" charset="0"/>
              </a:rPr>
              <a:t>economic returns would not clear the bankability hurdles</a:t>
            </a:r>
          </a:p>
        </p:txBody>
      </p:sp>
    </p:spTree>
    <p:extLst>
      <p:ext uri="{BB962C8B-B14F-4D97-AF65-F5344CB8AC3E}">
        <p14:creationId xmlns:p14="http://schemas.microsoft.com/office/powerpoint/2010/main" val="2467820531"/>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C00000"/>
                </a:solidFill>
                <a:latin typeface="Tahoma" pitchFamily="34" charset="0"/>
                <a:ea typeface="Tahoma" pitchFamily="34" charset="0"/>
                <a:cs typeface="Tahoma" pitchFamily="34" charset="0"/>
              </a:rPr>
              <a:t>2013 - Current Investigations</a:t>
            </a:r>
            <a:r>
              <a:rPr lang="en-US" dirty="0" smtClean="0">
                <a:latin typeface="Arial" pitchFamily="34" charset="0"/>
                <a:cs typeface="Arial" pitchFamily="34" charset="0"/>
              </a:rPr>
              <a:t/>
            </a:r>
            <a:br>
              <a:rPr lang="en-US" dirty="0" smtClean="0">
                <a:latin typeface="Arial" pitchFamily="34" charset="0"/>
                <a:cs typeface="Arial" pitchFamily="34" charset="0"/>
              </a:rPr>
            </a:br>
            <a:endParaRPr lang="en-AU" dirty="0">
              <a:latin typeface="Arial" pitchFamily="34" charset="0"/>
              <a:cs typeface="Arial" pitchFamily="34" charset="0"/>
            </a:endParaRPr>
          </a:p>
        </p:txBody>
      </p:sp>
      <p:sp>
        <p:nvSpPr>
          <p:cNvPr id="3" name="Content Placeholder 2"/>
          <p:cNvSpPr>
            <a:spLocks noGrp="1"/>
          </p:cNvSpPr>
          <p:nvPr>
            <p:ph idx="1"/>
          </p:nvPr>
        </p:nvSpPr>
        <p:spPr>
          <a:xfrm>
            <a:off x="474499" y="1195046"/>
            <a:ext cx="8001000" cy="4732788"/>
          </a:xfrm>
        </p:spPr>
        <p:txBody>
          <a:bodyPr>
            <a:normAutofit fontScale="77500" lnSpcReduction="20000"/>
          </a:bodyPr>
          <a:lstStyle/>
          <a:p>
            <a:pPr algn="ctr">
              <a:buNone/>
            </a:pPr>
            <a:endParaRPr lang="en-AU" sz="2800" b="1" dirty="0" smtClean="0">
              <a:solidFill>
                <a:srgbClr val="C00000"/>
              </a:solidFill>
              <a:latin typeface="Arial" pitchFamily="34" charset="0"/>
              <a:cs typeface="Arial" pitchFamily="34" charset="0"/>
            </a:endParaRPr>
          </a:p>
          <a:p>
            <a:r>
              <a:rPr lang="en-AU" sz="3100" dirty="0" smtClean="0">
                <a:latin typeface="Tahoma" pitchFamily="34" charset="0"/>
                <a:ea typeface="Tahoma" pitchFamily="34" charset="0"/>
                <a:cs typeface="Tahoma" pitchFamily="34" charset="0"/>
              </a:rPr>
              <a:t>Copper and gold recoveries of 83% and 70% respectively, have been achieved in recent locked-cycle tests to produce a copper concentrate containing 24% copper and 24g/t gold. There are indications that further improvements may be possible. </a:t>
            </a:r>
          </a:p>
          <a:p>
            <a:pPr>
              <a:buNone/>
            </a:pPr>
            <a:endParaRPr lang="en-AU" sz="3100" b="1" dirty="0" smtClean="0">
              <a:latin typeface="Arial" pitchFamily="34" charset="0"/>
              <a:cs typeface="Arial" pitchFamily="34" charset="0"/>
            </a:endParaRPr>
          </a:p>
          <a:p>
            <a:r>
              <a:rPr lang="en-AU" sz="3100" dirty="0" smtClean="0">
                <a:latin typeface="Tahoma" pitchFamily="34" charset="0"/>
                <a:ea typeface="Tahoma" pitchFamily="34" charset="0"/>
                <a:cs typeface="Tahoma" pitchFamily="34" charset="0"/>
              </a:rPr>
              <a:t>GCR examined the economics of a range of throughput options from 5 to 15 Mtpa. 8Mtpa is optimum. </a:t>
            </a:r>
          </a:p>
          <a:p>
            <a:pPr>
              <a:buNone/>
            </a:pPr>
            <a:endParaRPr lang="en-AU" sz="3100" dirty="0" smtClean="0">
              <a:latin typeface="Tahoma" pitchFamily="34" charset="0"/>
              <a:ea typeface="Tahoma" pitchFamily="34" charset="0"/>
              <a:cs typeface="Tahoma" pitchFamily="34" charset="0"/>
            </a:endParaRPr>
          </a:p>
          <a:p>
            <a:r>
              <a:rPr lang="en-AU" sz="3100" dirty="0" smtClean="0">
                <a:latin typeface="Tahoma" pitchFamily="34" charset="0"/>
                <a:ea typeface="Tahoma" pitchFamily="34" charset="0"/>
                <a:cs typeface="Tahoma" pitchFamily="34" charset="0"/>
              </a:rPr>
              <a:t>Project is still marginal so it’s back to exploration to add tonnes and improve grades……</a:t>
            </a:r>
          </a:p>
          <a:p>
            <a:pPr algn="ctr">
              <a:buNone/>
            </a:pPr>
            <a:endParaRPr lang="en-US" sz="2800" b="1" dirty="0" smtClean="0">
              <a:latin typeface="Arial" pitchFamily="34" charset="0"/>
              <a:cs typeface="Arial" pitchFamily="34" charset="0"/>
            </a:endParaRPr>
          </a:p>
          <a:p>
            <a:pPr>
              <a:buNone/>
            </a:pPr>
            <a:r>
              <a:rPr lang="en-AU" sz="2000" dirty="0" smtClean="0"/>
              <a:t>	</a:t>
            </a:r>
          </a:p>
          <a:p>
            <a:endParaRPr lang="en-AU" dirty="0"/>
          </a:p>
        </p:txBody>
      </p:sp>
    </p:spTree>
    <p:extLst>
      <p:ext uri="{BB962C8B-B14F-4D97-AF65-F5344CB8AC3E}">
        <p14:creationId xmlns:p14="http://schemas.microsoft.com/office/powerpoint/2010/main" val="2282507084"/>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tx2">
                    <a:lumMod val="75000"/>
                  </a:schemeClr>
                </a:solidFill>
              </a:rPr>
              <a:t>Copper Hill – current status</a:t>
            </a:r>
            <a:r>
              <a:rPr lang="en-AU" b="1" dirty="0" smtClean="0"/>
              <a:t/>
            </a:r>
            <a:br>
              <a:rPr lang="en-AU" b="1" dirty="0" smtClean="0"/>
            </a:br>
            <a:endParaRPr lang="en-AU" dirty="0"/>
          </a:p>
        </p:txBody>
      </p:sp>
      <p:sp>
        <p:nvSpPr>
          <p:cNvPr id="3" name="Content Placeholder 2"/>
          <p:cNvSpPr>
            <a:spLocks noGrp="1"/>
          </p:cNvSpPr>
          <p:nvPr>
            <p:ph idx="1"/>
          </p:nvPr>
        </p:nvSpPr>
        <p:spPr>
          <a:xfrm>
            <a:off x="457200" y="908720"/>
            <a:ext cx="8229600" cy="5217443"/>
          </a:xfrm>
        </p:spPr>
        <p:txBody>
          <a:bodyPr>
            <a:normAutofit fontScale="70000" lnSpcReduction="20000"/>
          </a:bodyPr>
          <a:lstStyle/>
          <a:p>
            <a:pPr marL="0" indent="0">
              <a:buNone/>
            </a:pPr>
            <a:endParaRPr lang="en-US" dirty="0" smtClean="0"/>
          </a:p>
          <a:p>
            <a:r>
              <a:rPr lang="en-US" dirty="0" smtClean="0">
                <a:latin typeface="Arial" pitchFamily="34" charset="0"/>
                <a:cs typeface="Arial" pitchFamily="34" charset="0"/>
              </a:rPr>
              <a:t>Low </a:t>
            </a:r>
            <a:r>
              <a:rPr lang="en-US" dirty="0">
                <a:latin typeface="Arial" pitchFamily="34" charset="0"/>
                <a:cs typeface="Arial" pitchFamily="34" charset="0"/>
              </a:rPr>
              <a:t>grade porphyry copper-gold deposit </a:t>
            </a:r>
            <a:endParaRPr lang="en-US" dirty="0" smtClean="0">
              <a:latin typeface="Arial" pitchFamily="34" charset="0"/>
              <a:cs typeface="Arial" pitchFamily="34" charset="0"/>
            </a:endParaRPr>
          </a:p>
          <a:p>
            <a:r>
              <a:rPr lang="en-US" dirty="0" smtClean="0">
                <a:latin typeface="Arial" pitchFamily="34" charset="0"/>
                <a:cs typeface="Arial" pitchFamily="34" charset="0"/>
              </a:rPr>
              <a:t>Potential </a:t>
            </a:r>
            <a:r>
              <a:rPr lang="en-US" dirty="0">
                <a:latin typeface="Arial" pitchFamily="34" charset="0"/>
                <a:cs typeface="Arial" pitchFamily="34" charset="0"/>
              </a:rPr>
              <a:t>to extend and improve the resource base with additional drilling. </a:t>
            </a:r>
            <a:endParaRPr lang="en-US" dirty="0" smtClean="0">
              <a:latin typeface="Arial" pitchFamily="34" charset="0"/>
              <a:cs typeface="Arial" pitchFamily="34" charset="0"/>
            </a:endParaRPr>
          </a:p>
          <a:p>
            <a:r>
              <a:rPr lang="en-US" dirty="0" smtClean="0">
                <a:latin typeface="Arial" pitchFamily="34" charset="0"/>
                <a:cs typeface="Arial" pitchFamily="34" charset="0"/>
              </a:rPr>
              <a:t>Target </a:t>
            </a:r>
            <a:r>
              <a:rPr lang="en-US" dirty="0">
                <a:latin typeface="Arial" pitchFamily="34" charset="0"/>
                <a:cs typeface="Arial" pitchFamily="34" charset="0"/>
              </a:rPr>
              <a:t>zones have been identified at Northeast Copper Hill, the Power Anomaly, Hayshed and Vale Head. Further work is also required at Larras Lee, 5 kilometres to the north of Copper Hill. </a:t>
            </a:r>
            <a:endParaRPr lang="en-AU" dirty="0">
              <a:latin typeface="Arial" pitchFamily="34" charset="0"/>
              <a:cs typeface="Arial" pitchFamily="34" charset="0"/>
            </a:endParaRPr>
          </a:p>
          <a:p>
            <a:r>
              <a:rPr lang="en-US" dirty="0" smtClean="0">
                <a:latin typeface="Arial" pitchFamily="34" charset="0"/>
                <a:cs typeface="Arial" pitchFamily="34" charset="0"/>
              </a:rPr>
              <a:t>Studies </a:t>
            </a:r>
            <a:r>
              <a:rPr lang="en-US" dirty="0">
                <a:latin typeface="Arial" pitchFamily="34" charset="0"/>
                <a:cs typeface="Arial" pitchFamily="34" charset="0"/>
              </a:rPr>
              <a:t>have indicated that </a:t>
            </a:r>
            <a:r>
              <a:rPr lang="en-US" dirty="0" smtClean="0">
                <a:latin typeface="Arial" pitchFamily="34" charset="0"/>
                <a:cs typeface="Arial" pitchFamily="34" charset="0"/>
              </a:rPr>
              <a:t>8 </a:t>
            </a:r>
            <a:r>
              <a:rPr lang="en-US" dirty="0">
                <a:latin typeface="Arial" pitchFamily="34" charset="0"/>
                <a:cs typeface="Arial" pitchFamily="34" charset="0"/>
              </a:rPr>
              <a:t>million tonnes per annum mine &amp; mill throughput is the optimum production rate. </a:t>
            </a:r>
            <a:endParaRPr lang="en-US" dirty="0" smtClean="0">
              <a:latin typeface="Arial" pitchFamily="34" charset="0"/>
              <a:cs typeface="Arial" pitchFamily="34" charset="0"/>
            </a:endParaRPr>
          </a:p>
          <a:p>
            <a:r>
              <a:rPr lang="en-US" dirty="0" smtClean="0">
                <a:latin typeface="Arial" pitchFamily="34" charset="0"/>
                <a:cs typeface="Arial" pitchFamily="34" charset="0"/>
              </a:rPr>
              <a:t>Capital </a:t>
            </a:r>
            <a:r>
              <a:rPr lang="en-US" dirty="0">
                <a:latin typeface="Arial" pitchFamily="34" charset="0"/>
                <a:cs typeface="Arial" pitchFamily="34" charset="0"/>
              </a:rPr>
              <a:t>costs of over $400 million are estimated. </a:t>
            </a:r>
            <a:endParaRPr lang="en-US" dirty="0" smtClean="0">
              <a:latin typeface="Arial" pitchFamily="34" charset="0"/>
              <a:cs typeface="Arial" pitchFamily="34" charset="0"/>
            </a:endParaRPr>
          </a:p>
          <a:p>
            <a:r>
              <a:rPr lang="en-US" dirty="0" smtClean="0">
                <a:latin typeface="Arial" pitchFamily="34" charset="0"/>
                <a:cs typeface="Arial" pitchFamily="34" charset="0"/>
              </a:rPr>
              <a:t>Financial </a:t>
            </a:r>
            <a:r>
              <a:rPr lang="en-US" dirty="0">
                <a:latin typeface="Arial" pitchFamily="34" charset="0"/>
                <a:cs typeface="Arial" pitchFamily="34" charset="0"/>
              </a:rPr>
              <a:t>models indicate that positive cash flows can be generated but not at rates, or with a mine life, sufficient to attract bank finance from conventional sources. </a:t>
            </a:r>
            <a:endParaRPr lang="en-US" dirty="0" smtClean="0">
              <a:latin typeface="Arial" pitchFamily="34" charset="0"/>
              <a:cs typeface="Arial" pitchFamily="34" charset="0"/>
            </a:endParaRPr>
          </a:p>
          <a:p>
            <a:r>
              <a:rPr lang="en-US" dirty="0" smtClean="0">
                <a:latin typeface="Arial" pitchFamily="34" charset="0"/>
                <a:cs typeface="Arial" pitchFamily="34" charset="0"/>
              </a:rPr>
              <a:t>New processing technology under review with samples being tested in Beijing with a view to substantially lower capital costs</a:t>
            </a:r>
            <a:endParaRPr lang="en-AU" dirty="0">
              <a:latin typeface="Arial" pitchFamily="34" charset="0"/>
              <a:cs typeface="Arial" pitchFamily="34" charset="0"/>
            </a:endParaRPr>
          </a:p>
          <a:p>
            <a:pPr marL="0" indent="0">
              <a:buNone/>
            </a:pPr>
            <a:endParaRPr lang="en-AU" dirty="0"/>
          </a:p>
        </p:txBody>
      </p:sp>
    </p:spTree>
    <p:extLst>
      <p:ext uri="{BB962C8B-B14F-4D97-AF65-F5344CB8AC3E}">
        <p14:creationId xmlns:p14="http://schemas.microsoft.com/office/powerpoint/2010/main" val="9536683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0"/>
            <a:ext cx="8229600" cy="5832648"/>
          </a:xfrm>
        </p:spPr>
        <p:txBody>
          <a:bodyPr>
            <a:normAutofit fontScale="32500" lnSpcReduction="20000"/>
          </a:bodyPr>
          <a:lstStyle/>
          <a:p>
            <a:pPr algn="ctr">
              <a:buNone/>
            </a:pPr>
            <a:r>
              <a:rPr lang="en-AU" sz="8000" b="1" dirty="0" smtClean="0"/>
              <a:t>COPPER  HILL HISTORY</a:t>
            </a:r>
          </a:p>
          <a:p>
            <a:endParaRPr lang="en-AU" dirty="0" smtClean="0"/>
          </a:p>
          <a:p>
            <a:r>
              <a:rPr lang="en-AU" sz="7400" dirty="0" smtClean="0">
                <a:latin typeface="Arial" pitchFamily="34" charset="0"/>
                <a:cs typeface="Arial" pitchFamily="34" charset="0"/>
              </a:rPr>
              <a:t>Discovered and mined around 1845 – 60m deep shafts, cross-cuts and unsuccessful reverberartory  furnace</a:t>
            </a:r>
          </a:p>
          <a:p>
            <a:r>
              <a:rPr lang="en-US" sz="7400" dirty="0" smtClean="0">
                <a:latin typeface="Arial" pitchFamily="34" charset="0"/>
                <a:cs typeface="Arial" pitchFamily="34" charset="0"/>
              </a:rPr>
              <a:t>1850 – 1966 sporadic small scale mining</a:t>
            </a:r>
            <a:endParaRPr lang="en-AU" sz="7400" dirty="0" smtClean="0">
              <a:latin typeface="Arial" pitchFamily="34" charset="0"/>
              <a:cs typeface="Arial" pitchFamily="34" charset="0"/>
            </a:endParaRPr>
          </a:p>
          <a:p>
            <a:r>
              <a:rPr lang="en-AU" sz="7400" dirty="0" smtClean="0">
                <a:latin typeface="Arial" pitchFamily="34" charset="0"/>
                <a:cs typeface="Arial" pitchFamily="34" charset="0"/>
              </a:rPr>
              <a:t>1966-67 - exploration for  porphyry copper (Anaconda)</a:t>
            </a:r>
          </a:p>
          <a:p>
            <a:r>
              <a:rPr lang="en-AU" sz="7400" dirty="0" smtClean="0">
                <a:latin typeface="Arial" pitchFamily="34" charset="0"/>
                <a:cs typeface="Arial" pitchFamily="34" charset="0"/>
              </a:rPr>
              <a:t>1970s – exploration for copper (Amax Australia, Le Nickel, NSW DMR)</a:t>
            </a:r>
          </a:p>
          <a:p>
            <a:r>
              <a:rPr lang="en-AU" sz="7400" dirty="0" smtClean="0">
                <a:latin typeface="Arial" pitchFamily="34" charset="0"/>
                <a:cs typeface="Arial" pitchFamily="34" charset="0"/>
              </a:rPr>
              <a:t>1980s – exploration for copper and/or gold (BHP, Homestake, Cyprus Gold)</a:t>
            </a:r>
          </a:p>
          <a:p>
            <a:r>
              <a:rPr lang="en-AU" sz="7400" dirty="0" smtClean="0">
                <a:latin typeface="Arial" pitchFamily="34" charset="0"/>
                <a:cs typeface="Arial" pitchFamily="34" charset="0"/>
              </a:rPr>
              <a:t>1990s – exploration for copper-gold (Amoco-Cyprus, Newcrest and MIM) </a:t>
            </a:r>
          </a:p>
          <a:p>
            <a:r>
              <a:rPr lang="en-AU" sz="7400" dirty="0" smtClean="0">
                <a:latin typeface="Arial" pitchFamily="34" charset="0"/>
                <a:cs typeface="Arial" pitchFamily="34" charset="0"/>
              </a:rPr>
              <a:t>2000 to 2007 – exploration for copper – gold (MIM and GCR)</a:t>
            </a:r>
          </a:p>
          <a:p>
            <a:r>
              <a:rPr lang="en-AU" sz="7400" dirty="0" smtClean="0">
                <a:latin typeface="Arial" pitchFamily="34" charset="0"/>
                <a:cs typeface="Arial" pitchFamily="34" charset="0"/>
              </a:rPr>
              <a:t>Consolidation of EL’s into a single merged tenement (EL 6391) in early 2005, all exploration has been undertaken 100%  by GCR.</a:t>
            </a:r>
            <a:endParaRPr lang="en-AU" sz="7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
            <a:ext cx="7776864" cy="6824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572000" y="3528745"/>
            <a:ext cx="648072" cy="188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17734778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0"/>
            <a:ext cx="5616624" cy="6765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275856" y="6093296"/>
            <a:ext cx="2448272" cy="764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p:cNvSpPr txBox="1"/>
          <p:nvPr/>
        </p:nvSpPr>
        <p:spPr>
          <a:xfrm>
            <a:off x="6444208" y="1395933"/>
            <a:ext cx="2088232" cy="4832092"/>
          </a:xfrm>
          <a:prstGeom prst="rect">
            <a:avLst/>
          </a:prstGeom>
          <a:noFill/>
        </p:spPr>
        <p:txBody>
          <a:bodyPr wrap="square" rtlCol="0">
            <a:spAutoFit/>
          </a:bodyPr>
          <a:lstStyle/>
          <a:p>
            <a:pPr algn="ctr"/>
            <a:r>
              <a:rPr lang="en-US" sz="2800" b="1" dirty="0" smtClean="0">
                <a:solidFill>
                  <a:srgbClr val="008000"/>
                </a:solidFill>
              </a:rPr>
              <a:t>Copper Hill</a:t>
            </a:r>
          </a:p>
          <a:p>
            <a:pPr algn="ctr"/>
            <a:r>
              <a:rPr lang="en-US" sz="2800" b="1" dirty="0" smtClean="0">
                <a:solidFill>
                  <a:srgbClr val="008000"/>
                </a:solidFill>
              </a:rPr>
              <a:t>Exploration </a:t>
            </a:r>
            <a:r>
              <a:rPr lang="en-US" sz="2800" b="1" dirty="0" smtClean="0">
                <a:solidFill>
                  <a:srgbClr val="008000"/>
                </a:solidFill>
              </a:rPr>
              <a:t>near-surface </a:t>
            </a:r>
            <a:r>
              <a:rPr lang="en-US" sz="2800" b="1" dirty="0" smtClean="0">
                <a:solidFill>
                  <a:srgbClr val="008000"/>
                </a:solidFill>
              </a:rPr>
              <a:t>target </a:t>
            </a:r>
            <a:r>
              <a:rPr lang="en-US" sz="2800" b="1" dirty="0" smtClean="0">
                <a:solidFill>
                  <a:srgbClr val="008000"/>
                </a:solidFill>
              </a:rPr>
              <a:t>areas</a:t>
            </a:r>
          </a:p>
          <a:p>
            <a:pPr algn="ctr"/>
            <a:r>
              <a:rPr lang="en-US" sz="2800" b="1" dirty="0" smtClean="0">
                <a:solidFill>
                  <a:srgbClr val="008000"/>
                </a:solidFill>
              </a:rPr>
              <a:t>2013-2014.</a:t>
            </a:r>
          </a:p>
          <a:p>
            <a:pPr algn="ctr"/>
            <a:endParaRPr lang="en-US" sz="2800" b="1" dirty="0">
              <a:solidFill>
                <a:srgbClr val="008000"/>
              </a:solidFill>
            </a:endParaRPr>
          </a:p>
          <a:p>
            <a:pPr algn="ctr"/>
            <a:endParaRPr lang="en-US" sz="2800" b="1" dirty="0" smtClean="0">
              <a:solidFill>
                <a:srgbClr val="008000"/>
              </a:solidFill>
            </a:endParaRPr>
          </a:p>
          <a:p>
            <a:pPr algn="ctr"/>
            <a:endParaRPr lang="en-US" sz="2800" b="1" dirty="0" smtClean="0">
              <a:solidFill>
                <a:srgbClr val="008000"/>
              </a:solidFill>
            </a:endParaRPr>
          </a:p>
          <a:p>
            <a:pPr algn="ctr"/>
            <a:r>
              <a:rPr lang="en-US" sz="2800" b="1" dirty="0" smtClean="0">
                <a:solidFill>
                  <a:srgbClr val="008000"/>
                </a:solidFill>
              </a:rPr>
              <a:t>The deeper targets will have to wait</a:t>
            </a:r>
            <a:endParaRPr lang="en-AU" sz="2800" b="1" dirty="0">
              <a:solidFill>
                <a:srgbClr val="008000"/>
              </a:solidFill>
            </a:endParaRPr>
          </a:p>
        </p:txBody>
      </p:sp>
    </p:spTree>
    <p:extLst>
      <p:ext uri="{BB962C8B-B14F-4D97-AF65-F5344CB8AC3E}">
        <p14:creationId xmlns:p14="http://schemas.microsoft.com/office/powerpoint/2010/main" val="230513900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623889"/>
            <a:ext cx="4095749" cy="2805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619125"/>
            <a:ext cx="4071938"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4" y="3429000"/>
            <a:ext cx="4071938"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2" y="3429001"/>
            <a:ext cx="4062411" cy="2790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00064" y="6381328"/>
            <a:ext cx="6520208" cy="369332"/>
          </a:xfrm>
          <a:prstGeom prst="rect">
            <a:avLst/>
          </a:prstGeom>
          <a:noFill/>
        </p:spPr>
        <p:txBody>
          <a:bodyPr wrap="square" rtlCol="0">
            <a:spAutoFit/>
          </a:bodyPr>
          <a:lstStyle/>
          <a:p>
            <a:r>
              <a:rPr lang="en-US" b="1" dirty="0" smtClean="0">
                <a:solidFill>
                  <a:srgbClr val="002060"/>
                </a:solidFill>
              </a:rPr>
              <a:t>North-east Copper Hill. IP ‘shoulder’ and the ‘Untested Zone’</a:t>
            </a:r>
            <a:endParaRPr lang="en-AU" b="1" dirty="0">
              <a:solidFill>
                <a:srgbClr val="002060"/>
              </a:solidFill>
            </a:endParaRPr>
          </a:p>
        </p:txBody>
      </p:sp>
    </p:spTree>
    <p:extLst>
      <p:ext uri="{BB962C8B-B14F-4D97-AF65-F5344CB8AC3E}">
        <p14:creationId xmlns:p14="http://schemas.microsoft.com/office/powerpoint/2010/main" val="385029891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13" y="609600"/>
            <a:ext cx="4052887"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609600"/>
            <a:ext cx="4062413"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775" y="3429000"/>
            <a:ext cx="4086226" cy="2805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428999"/>
            <a:ext cx="4081463"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19113" y="6453336"/>
            <a:ext cx="6861199" cy="369332"/>
          </a:xfrm>
          <a:prstGeom prst="rect">
            <a:avLst/>
          </a:prstGeom>
          <a:noFill/>
        </p:spPr>
        <p:txBody>
          <a:bodyPr wrap="square" rtlCol="0">
            <a:spAutoFit/>
          </a:bodyPr>
          <a:lstStyle/>
          <a:p>
            <a:r>
              <a:rPr lang="en-US" b="1" dirty="0" smtClean="0">
                <a:solidFill>
                  <a:srgbClr val="002060"/>
                </a:solidFill>
              </a:rPr>
              <a:t>Power Anomaly – IP, soil geochemistry and drill holes</a:t>
            </a:r>
            <a:endParaRPr lang="en-AU" b="1" dirty="0">
              <a:solidFill>
                <a:srgbClr val="002060"/>
              </a:solidFill>
            </a:endParaRPr>
          </a:p>
        </p:txBody>
      </p:sp>
    </p:spTree>
    <p:extLst>
      <p:ext uri="{BB962C8B-B14F-4D97-AF65-F5344CB8AC3E}">
        <p14:creationId xmlns:p14="http://schemas.microsoft.com/office/powerpoint/2010/main" val="106240067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623888"/>
            <a:ext cx="4095750" cy="2805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614363"/>
            <a:ext cx="4095749" cy="281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825" y="3429000"/>
            <a:ext cx="4067176" cy="2795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428999"/>
            <a:ext cx="4062413" cy="2790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76250" y="6309320"/>
            <a:ext cx="5967958" cy="369332"/>
          </a:xfrm>
          <a:prstGeom prst="rect">
            <a:avLst/>
          </a:prstGeom>
          <a:noFill/>
        </p:spPr>
        <p:txBody>
          <a:bodyPr wrap="square" rtlCol="0">
            <a:spAutoFit/>
          </a:bodyPr>
          <a:lstStyle/>
          <a:p>
            <a:r>
              <a:rPr lang="en-US" b="1" dirty="0" smtClean="0">
                <a:solidFill>
                  <a:srgbClr val="002060"/>
                </a:solidFill>
              </a:rPr>
              <a:t>Hayshed prospect. IP, drill holes and soil geochemistry</a:t>
            </a:r>
            <a:endParaRPr lang="en-AU" b="1" dirty="0">
              <a:solidFill>
                <a:srgbClr val="002060"/>
              </a:solidFill>
            </a:endParaRPr>
          </a:p>
        </p:txBody>
      </p:sp>
    </p:spTree>
    <p:extLst>
      <p:ext uri="{BB962C8B-B14F-4D97-AF65-F5344CB8AC3E}">
        <p14:creationId xmlns:p14="http://schemas.microsoft.com/office/powerpoint/2010/main" val="302570802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63" y="590550"/>
            <a:ext cx="4182045" cy="2888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263" y="609600"/>
            <a:ext cx="4138912" cy="2869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0" y="3428999"/>
            <a:ext cx="4095750"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429000"/>
            <a:ext cx="4076700" cy="281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11560" y="6381328"/>
            <a:ext cx="7560840" cy="369332"/>
          </a:xfrm>
          <a:prstGeom prst="rect">
            <a:avLst/>
          </a:prstGeom>
          <a:noFill/>
        </p:spPr>
        <p:txBody>
          <a:bodyPr wrap="square" rtlCol="0">
            <a:spAutoFit/>
          </a:bodyPr>
          <a:lstStyle/>
          <a:p>
            <a:r>
              <a:rPr lang="en-US" b="1" dirty="0" smtClean="0">
                <a:solidFill>
                  <a:srgbClr val="002060"/>
                </a:solidFill>
              </a:rPr>
              <a:t>Vale Head Prospect. IP, copper and gold soil geochemistry and drill holes</a:t>
            </a:r>
            <a:endParaRPr lang="en-AU" b="1" dirty="0">
              <a:solidFill>
                <a:srgbClr val="002060"/>
              </a:solidFill>
            </a:endParaRPr>
          </a:p>
        </p:txBody>
      </p:sp>
    </p:spTree>
    <p:extLst>
      <p:ext uri="{BB962C8B-B14F-4D97-AF65-F5344CB8AC3E}">
        <p14:creationId xmlns:p14="http://schemas.microsoft.com/office/powerpoint/2010/main" val="329436143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538" y="628650"/>
            <a:ext cx="4081463"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628650"/>
            <a:ext cx="4071937"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775" y="3428999"/>
            <a:ext cx="4086225" cy="2790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1" y="3429001"/>
            <a:ext cx="4071937" cy="2786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644005" y="4673206"/>
            <a:ext cx="720083" cy="169277"/>
          </a:xfrm>
          <a:prstGeom prst="rect">
            <a:avLst/>
          </a:prstGeom>
          <a:solidFill>
            <a:schemeClr val="bg1"/>
          </a:solidFill>
        </p:spPr>
        <p:txBody>
          <a:bodyPr wrap="square" rtlCol="0">
            <a:spAutoFit/>
          </a:bodyPr>
          <a:lstStyle/>
          <a:p>
            <a:r>
              <a:rPr lang="en-US" sz="500" b="1" dirty="0" smtClean="0">
                <a:solidFill>
                  <a:schemeClr val="tx1">
                    <a:lumMod val="50000"/>
                    <a:lumOff val="50000"/>
                  </a:schemeClr>
                </a:solidFill>
                <a:latin typeface="Arial" pitchFamily="34" charset="0"/>
                <a:cs typeface="Arial" pitchFamily="34" charset="0"/>
              </a:rPr>
              <a:t>Soils - gold ppb</a:t>
            </a:r>
            <a:endParaRPr lang="en-AU" sz="500" b="1" dirty="0">
              <a:solidFill>
                <a:schemeClr val="tx1">
                  <a:lumMod val="50000"/>
                  <a:lumOff val="50000"/>
                </a:schemeClr>
              </a:solidFill>
              <a:latin typeface="Arial" pitchFamily="34" charset="0"/>
              <a:cs typeface="Arial" pitchFamily="34" charset="0"/>
            </a:endParaRPr>
          </a:p>
        </p:txBody>
      </p:sp>
      <p:sp>
        <p:nvSpPr>
          <p:cNvPr id="5" name="TextBox 4"/>
          <p:cNvSpPr txBox="1"/>
          <p:nvPr/>
        </p:nvSpPr>
        <p:spPr>
          <a:xfrm>
            <a:off x="683568" y="6381328"/>
            <a:ext cx="7960370" cy="369332"/>
          </a:xfrm>
          <a:prstGeom prst="rect">
            <a:avLst/>
          </a:prstGeom>
          <a:noFill/>
        </p:spPr>
        <p:txBody>
          <a:bodyPr wrap="square" rtlCol="0">
            <a:spAutoFit/>
          </a:bodyPr>
          <a:lstStyle/>
          <a:p>
            <a:r>
              <a:rPr lang="en-US" b="1" dirty="0" smtClean="0">
                <a:solidFill>
                  <a:srgbClr val="002060"/>
                </a:solidFill>
              </a:rPr>
              <a:t>Larras Lee. IP, magnetics, copper and gold soil geochemistry</a:t>
            </a:r>
            <a:endParaRPr lang="en-AU" b="1" dirty="0">
              <a:solidFill>
                <a:srgbClr val="002060"/>
              </a:solidFill>
            </a:endParaRPr>
          </a:p>
        </p:txBody>
      </p:sp>
    </p:spTree>
    <p:extLst>
      <p:ext uri="{BB962C8B-B14F-4D97-AF65-F5344CB8AC3E}">
        <p14:creationId xmlns:p14="http://schemas.microsoft.com/office/powerpoint/2010/main" val="403902123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US" b="1" dirty="0" smtClean="0">
                <a:solidFill>
                  <a:srgbClr val="008000"/>
                </a:solidFill>
              </a:rPr>
              <a:t>The </a:t>
            </a:r>
            <a:r>
              <a:rPr lang="en-US" b="1" dirty="0" smtClean="0">
                <a:solidFill>
                  <a:srgbClr val="008000"/>
                </a:solidFill>
              </a:rPr>
              <a:t>seriously deranged may wish to stay on to see detailed financial models, petrographic descriptions and the struggles with metallurgy but I recommend heading for the core display and a wander up to the old ‘open pit</a:t>
            </a:r>
            <a:r>
              <a:rPr lang="en-US" b="1" dirty="0" smtClean="0">
                <a:solidFill>
                  <a:srgbClr val="008000"/>
                </a:solidFill>
              </a:rPr>
              <a:t>’.</a:t>
            </a:r>
          </a:p>
          <a:p>
            <a:pPr marL="0" indent="0" algn="ctr">
              <a:buNone/>
            </a:pPr>
            <a:endParaRPr lang="en-US" b="1" dirty="0">
              <a:solidFill>
                <a:srgbClr val="008000"/>
              </a:solidFill>
            </a:endParaRPr>
          </a:p>
          <a:p>
            <a:pPr marL="0" indent="0" algn="ctr">
              <a:buNone/>
            </a:pPr>
            <a:r>
              <a:rPr lang="en-US" b="1" dirty="0">
                <a:solidFill>
                  <a:srgbClr val="008000"/>
                </a:solidFill>
              </a:rPr>
              <a:t>Thank you. </a:t>
            </a:r>
          </a:p>
          <a:p>
            <a:pPr marL="0" indent="0" algn="ctr">
              <a:buNone/>
            </a:pPr>
            <a:endParaRPr lang="en-AU" b="1" dirty="0">
              <a:solidFill>
                <a:srgbClr val="008000"/>
              </a:solidFill>
            </a:endParaRPr>
          </a:p>
        </p:txBody>
      </p:sp>
    </p:spTree>
    <p:extLst>
      <p:ext uri="{BB962C8B-B14F-4D97-AF65-F5344CB8AC3E}">
        <p14:creationId xmlns:p14="http://schemas.microsoft.com/office/powerpoint/2010/main" val="7507512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Copper Hill – Work Completed </a:t>
            </a:r>
            <a:endParaRPr lang="en-US" dirty="0"/>
          </a:p>
        </p:txBody>
      </p:sp>
      <p:sp>
        <p:nvSpPr>
          <p:cNvPr id="3" name="Content Placeholder 2"/>
          <p:cNvSpPr>
            <a:spLocks noGrp="1"/>
          </p:cNvSpPr>
          <p:nvPr>
            <p:ph idx="1"/>
          </p:nvPr>
        </p:nvSpPr>
        <p:spPr>
          <a:xfrm>
            <a:off x="457200" y="1268760"/>
            <a:ext cx="8229600" cy="5256584"/>
          </a:xfrm>
        </p:spPr>
        <p:txBody>
          <a:bodyPr>
            <a:normAutofit/>
          </a:bodyPr>
          <a:lstStyle/>
          <a:p>
            <a:r>
              <a:rPr lang="en-AU" dirty="0" smtClean="0"/>
              <a:t>Airborne magnetic &amp; radiometric surveys </a:t>
            </a:r>
          </a:p>
          <a:p>
            <a:r>
              <a:rPr lang="en-AU" dirty="0" smtClean="0"/>
              <a:t>Induced Polarisation surveys</a:t>
            </a:r>
          </a:p>
          <a:p>
            <a:r>
              <a:rPr lang="en-AU" dirty="0" smtClean="0"/>
              <a:t>Geochemical surveys</a:t>
            </a:r>
          </a:p>
          <a:p>
            <a:r>
              <a:rPr lang="en-AU" dirty="0" smtClean="0"/>
              <a:t>Geological mapping</a:t>
            </a:r>
          </a:p>
          <a:p>
            <a:r>
              <a:rPr lang="en-US" dirty="0" smtClean="0"/>
              <a:t>Drilling – logging (lithologies, mineralisation, alteration, structure) assigning domains</a:t>
            </a:r>
          </a:p>
          <a:p>
            <a:r>
              <a:rPr lang="en-US" dirty="0" smtClean="0"/>
              <a:t>Resource calculations</a:t>
            </a:r>
          </a:p>
          <a:p>
            <a:r>
              <a:rPr lang="en-US" dirty="0" smtClean="0"/>
              <a:t>Mining studies including pre-feasibility</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1" y="0"/>
            <a:ext cx="4716015" cy="6822071"/>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3617276" y="908720"/>
            <a:ext cx="5555764" cy="3600400"/>
          </a:xfrm>
          <a:prstGeom prst="rect">
            <a:avLst/>
          </a:prstGeom>
          <a:noFill/>
          <a:ln w="9525">
            <a:noFill/>
            <a:miter lim="800000"/>
            <a:headEnd/>
            <a:tailEnd/>
          </a:ln>
          <a:effectLst/>
        </p:spPr>
      </p:pic>
      <p:sp>
        <p:nvSpPr>
          <p:cNvPr id="2" name="TextBox 1"/>
          <p:cNvSpPr txBox="1"/>
          <p:nvPr/>
        </p:nvSpPr>
        <p:spPr>
          <a:xfrm>
            <a:off x="5076056" y="4941168"/>
            <a:ext cx="3528392" cy="369332"/>
          </a:xfrm>
          <a:prstGeom prst="rect">
            <a:avLst/>
          </a:prstGeom>
          <a:noFill/>
        </p:spPr>
        <p:txBody>
          <a:bodyPr wrap="square" rtlCol="0">
            <a:spAutoFit/>
          </a:bodyPr>
          <a:lstStyle/>
          <a:p>
            <a:r>
              <a:rPr lang="en-US" b="1" dirty="0" smtClean="0"/>
              <a:t>Copper Hill Magnetics</a:t>
            </a:r>
            <a:endParaRPr lang="en-AU"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2887</TotalTime>
  <Words>3723</Words>
  <Application>Microsoft Office PowerPoint</Application>
  <PresentationFormat>On-screen Show (4:3)</PresentationFormat>
  <Paragraphs>498</Paragraphs>
  <Slides>77</Slides>
  <Notes>13</Notes>
  <HiddenSlides>0</HiddenSlides>
  <MMClips>0</MMClips>
  <ScaleCrop>false</ScaleCrop>
  <HeadingPairs>
    <vt:vector size="4" baseType="variant">
      <vt:variant>
        <vt:lpstr>Theme</vt:lpstr>
      </vt:variant>
      <vt:variant>
        <vt:i4>1</vt:i4>
      </vt:variant>
      <vt:variant>
        <vt:lpstr>Slide Titles</vt:lpstr>
      </vt:variant>
      <vt:variant>
        <vt:i4>77</vt:i4>
      </vt:variant>
    </vt:vector>
  </HeadingPairs>
  <TitlesOfParts>
    <vt:vector size="78" baseType="lpstr">
      <vt:lpstr>Office Theme</vt:lpstr>
      <vt:lpstr>   Golden Cross Resources COPPER HILL PORPHYRY Cu-Au DEPOSITS MINES &amp; WINES TOUR    Coppervale – Wednesday 11th September 2013</vt:lpstr>
      <vt:lpstr>       </vt:lpstr>
      <vt:lpstr>PowerPoint Presentation</vt:lpstr>
      <vt:lpstr>Copper Hill: Regional Address</vt:lpstr>
      <vt:lpstr>PowerPoint Presentation</vt:lpstr>
      <vt:lpstr>Copper Hill - Basics</vt:lpstr>
      <vt:lpstr>PowerPoint Presentation</vt:lpstr>
      <vt:lpstr>Copper Hill – Work Completed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STUDY – Copper Hill 6 years of effort</vt:lpstr>
      <vt:lpstr>May 2006 Resource Estimate</vt:lpstr>
      <vt:lpstr>July 2006 Copper Hill Scoping Study Commenced</vt:lpstr>
      <vt:lpstr>SRK Scoping Study January 2007 Conclusions from the Executive Summary</vt:lpstr>
      <vt:lpstr> COPPER HILL: New Pit Optimisations SETTING THE TRACK TO PRODUCTION </vt:lpstr>
      <vt:lpstr>November 2009 SETTING THE TRACK TO PRODUCTION</vt:lpstr>
      <vt:lpstr>November 2009 Unbounded optimism (…..delusion….?)</vt:lpstr>
      <vt:lpstr>November 2009 – Inputs &amp; Limits</vt:lpstr>
      <vt:lpstr>November 2009, Resources &amp; Conceptual Optimised Pit Parameters</vt:lpstr>
      <vt:lpstr>PowerPoint Presentation</vt:lpstr>
      <vt:lpstr>PowerPoint Presentation</vt:lpstr>
      <vt:lpstr>PowerPoint Presentation</vt:lpstr>
      <vt:lpstr>PowerPoint Presentation</vt:lpstr>
      <vt:lpstr>PowerPoint Presentation</vt:lpstr>
      <vt:lpstr>From pre-Feasibility to Definitive Feasibility to Bankable </vt:lpstr>
      <vt:lpstr>May 2010 Pre-feasibility planned</vt:lpstr>
      <vt:lpstr>October 2010</vt:lpstr>
      <vt:lpstr>PowerPoint Presentation</vt:lpstr>
      <vt:lpstr>PowerPoint Presentation</vt:lpstr>
      <vt:lpstr>PowerPoint Presentation</vt:lpstr>
      <vt:lpstr>June 2010 - </vt:lpstr>
      <vt:lpstr>November 2010 – NERIN Reports…</vt:lpstr>
      <vt:lpstr> November 2010 Copper Hill Resource Increased </vt:lpstr>
      <vt:lpstr>From pre-Feasibility to Definitive Feasibility to Bankable – again… </vt:lpstr>
      <vt:lpstr>  2Mtpa production of a Copper-Gold Sulphide Concentrate  25% copper with 15 to 20g/t gold achievable </vt:lpstr>
      <vt:lpstr>Assessment of capital cost items for the Copper Hill project.</vt:lpstr>
      <vt:lpstr>A staged development approach had potential to fast-track Copper Hill towards production</vt:lpstr>
      <vt:lpstr>2012 -Copper Hill</vt:lpstr>
      <vt:lpstr>Copper Hill</vt:lpstr>
      <vt:lpstr>Production Strategy Scenario </vt:lpstr>
      <vt:lpstr>PowerPoint Presentation</vt:lpstr>
      <vt:lpstr>Production Strategy Stages 2 &amp; 3 (Mill expansion capacity would be built into initial design)</vt:lpstr>
      <vt:lpstr>PowerPoint Presentation</vt:lpstr>
      <vt:lpstr>Production Strategy Stage 4  Perhaps by now expanded to 6 – 8 Mtpa capacity</vt:lpstr>
      <vt:lpstr>Copper Hill</vt:lpstr>
      <vt:lpstr>2013 - Current Investigations </vt:lpstr>
      <vt:lpstr>Copper Hill – current status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Important Things to Consider when Designing an Open Pit</dc:title>
  <dc:creator>jchen</dc:creator>
  <cp:lastModifiedBy>kim.stanton-cook</cp:lastModifiedBy>
  <cp:revision>255</cp:revision>
  <dcterms:created xsi:type="dcterms:W3CDTF">2010-09-28T09:53:14Z</dcterms:created>
  <dcterms:modified xsi:type="dcterms:W3CDTF">2013-09-15T08:02:57Z</dcterms:modified>
</cp:coreProperties>
</file>